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94" r:id="rId2"/>
    <p:sldId id="295" r:id="rId3"/>
    <p:sldId id="413" r:id="rId4"/>
    <p:sldId id="393" r:id="rId5"/>
    <p:sldId id="395" r:id="rId6"/>
    <p:sldId id="349" r:id="rId7"/>
    <p:sldId id="402" r:id="rId8"/>
    <p:sldId id="352" r:id="rId9"/>
    <p:sldId id="414" r:id="rId10"/>
    <p:sldId id="351" r:id="rId11"/>
    <p:sldId id="375" r:id="rId12"/>
    <p:sldId id="416" r:id="rId13"/>
    <p:sldId id="417" r:id="rId14"/>
    <p:sldId id="418" r:id="rId15"/>
    <p:sldId id="419" r:id="rId16"/>
    <p:sldId id="421" r:id="rId17"/>
    <p:sldId id="422" r:id="rId18"/>
    <p:sldId id="423" r:id="rId19"/>
    <p:sldId id="435" r:id="rId20"/>
    <p:sldId id="424" r:id="rId21"/>
    <p:sldId id="425" r:id="rId22"/>
    <p:sldId id="432" r:id="rId23"/>
    <p:sldId id="433" r:id="rId24"/>
    <p:sldId id="434" r:id="rId25"/>
    <p:sldId id="426" r:id="rId26"/>
    <p:sldId id="427" r:id="rId27"/>
    <p:sldId id="428" r:id="rId28"/>
    <p:sldId id="429" r:id="rId29"/>
    <p:sldId id="431" r:id="rId30"/>
    <p:sldId id="430" r:id="rId31"/>
    <p:sldId id="411" r:id="rId32"/>
    <p:sldId id="412" r:id="rId33"/>
    <p:sldId id="279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36E4D1-2E72-425A-AA03-6D61269980C4}" type="datetimeFigureOut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700000-10CC-4D68-8887-6B29DFE274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419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5513-13C1-4024-8AA8-B36FA20D5867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F73B-BA66-4452-94C8-5F5751D2B3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8EA5-A519-46C9-B9C1-21D5323C2781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A9FA-40FB-4374-9FCD-9466C9C82C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049F-1A38-408F-B555-E9821E323FF1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060A-30C1-479C-B2F5-571F466B7E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27DA-7181-4AF8-B74E-CD0A363979A7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940A-970D-461C-AE10-E35BB3C1B5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6149-37FC-477A-9277-1CA88ADA4AB5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7DC3-7D61-4CA7-A6F0-C679B09A22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5243-7BDC-40F4-A716-EFE69B91F2AC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6724-24FD-474E-93F6-E2979A2784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1A8D-B067-4C24-91AE-A30F294A88D0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3E73-7AC4-47D7-8B15-13A7214327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120B-14E5-4C67-9028-02D838EB0AEC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A4DC-181F-4F8F-90B5-5C2D92A468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46A6-3E1A-48BC-9F57-54EA1671B754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B9A-2D2A-44E8-A129-CB2712F028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0D5D-CF0B-461E-A4C3-952B2C1C755F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1CC9-71EB-4ACD-B32E-AE409CBD02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5B59-A0F2-4FAD-8330-C1E39D976A92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4F2D-6AA3-44E5-94D4-11ABAC5C59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02FE4-B669-4D02-B482-AC9B2637197C}" type="datetime1">
              <a:rPr lang="es-ES"/>
              <a:pPr>
                <a:defRPr/>
              </a:pPr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Proyecto REPEX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B6395D-0342-4307-B19C-A257B1C08D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enciasambientales.org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oseluis.lopez@cienciasambientales.org.es" TargetMode="External"/><Relationship Id="rId4" Type="http://schemas.openxmlformats.org/officeDocument/2006/relationships/hyperlink" Target="http://www.pobrezaenergetica.inf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798" y="5224560"/>
            <a:ext cx="2304256" cy="16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312678" y="980728"/>
            <a:ext cx="33843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latin typeface="+mn-lt"/>
              </a:rPr>
              <a:t>‘Pobreza, vulnerabilidad y desigualdad energética’ </a:t>
            </a:r>
          </a:p>
          <a:p>
            <a:pPr algn="r"/>
            <a:endParaRPr lang="es-ES" b="1" dirty="0">
              <a:latin typeface="+mn-lt"/>
            </a:endParaRPr>
          </a:p>
          <a:p>
            <a:pPr algn="r"/>
            <a:r>
              <a:rPr lang="es-ES" b="1" dirty="0" smtClean="0">
                <a:latin typeface="+mn-lt"/>
              </a:rPr>
              <a:t> </a:t>
            </a:r>
          </a:p>
          <a:p>
            <a:pPr algn="r"/>
            <a:r>
              <a:rPr lang="es-ES" sz="1600" dirty="0" smtClean="0">
                <a:latin typeface="+mn-lt"/>
              </a:rPr>
              <a:t>21 de mayo de 2016</a:t>
            </a:r>
          </a:p>
          <a:p>
            <a:pPr algn="r"/>
            <a:r>
              <a:rPr lang="es-ES" sz="1600" dirty="0" smtClean="0">
                <a:latin typeface="+mn-lt"/>
              </a:rPr>
              <a:t>San Sebastián</a:t>
            </a:r>
          </a:p>
          <a:p>
            <a:pPr algn="r"/>
            <a:endParaRPr lang="es-ES" sz="16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/>
            <a:r>
              <a:rPr lang="es-ES" sz="1600" b="1" dirty="0" smtClean="0">
                <a:latin typeface="+mn-lt"/>
              </a:rPr>
              <a:t>Víctor M. Irigoyen</a:t>
            </a:r>
          </a:p>
          <a:p>
            <a:pPr algn="r"/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Asociación de Ciencias Ambientales</a:t>
            </a:r>
          </a:p>
          <a:p>
            <a:pPr algn="r"/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www.cienciasambientales.org.es 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8" name="AutoShape 4" descr="data:image/jpeg;base64,/9j/4AAQSkZJRgABAQAAAQABAAD/2wCEAAkGBxQREBIUERQUFhUXGB4bGBgXFxgfGhwfICIcHiIgGBwYHikgHh0mHB8fITEtJTUtLi4xGyAzODMsNyotLysBCgoKDg0OGhAQGDgkHyU3NzcwMzQ3NywuNzQ1Nzc3Nzc0NTQsMDU3LDI0NTA1NzE1MjE3NC40NDQsNy4tLDc3N//AABEIAIsBaQMBIgACEQEDEQH/xAAcAAEAAgMBAQEAAAAAAAAAAAAABQYDBAcBAgj/xABPEAACAQMCBAMEBAsEBQoHAAABAgMABBEFEgYTITEHQVEUImFxMnOBkQgVIzM1QlJyobGzNnSywhZihJLBFxgkJWWCpNHh4yY0Q1ODk9L/xAAaAQEBAAMBAQAAAAAAAAAAAAAABAMFBgIB/8QAMREBAAEDAQQGCQUAAAAAAAAAAAECAxEEEiExUTNxcsHR8CI0QWFigZGhsQUTI+Hx/9oADAMBAAIRAxEAPwDuNKUoFKUoFKUoFKUoFKUoFKUoFKUoFKUoFKUoFcvmUie6jDFRHNkMg96Pmt0EhBClvpFOjbdwyRXUK5ktw1nFcOql5pbuQov7crMyxr+6qjmH95aw3fY2Ogz6WOO7Hnqz/jDqTW9s8aLG81zKBsSWbdKcjvM5OyIfBOp9VFVvjTUr2ERK1xtWQFgluGSIdf1G6GQee4+vQmtPQ4D+PIkmcTMLjDv3DEZyevfrVh8c/wA/a/Vt/MVLM5omeDe2qKbeptW59LMZzO/nwzwea3oXI0mO8QuspSJi4uJSff2/qkY65Py+NYOFr29ntTIzrcKshTlT5BPRTiKfyc5xtY4Px7VZOL/7NQ/U2/8AkrzwYjDabcKwBBnYEEZBGyPuK97P8kRHJNN+Y0ldyqMzFeN/LzyauntbXETzW7zwuuA/Lk2shJ2/loi2wpk9079egIrf4V96+jX9WOIuqkEOOYAVb3i35IKxjVQcr5r5jmfCUs0V6z2pG+NXfYT+cVerJjzyuTj/AFfWuoaUyy3un3ER9xonjB8zGVZ0Vv8AWRldT+6D50t1bWJNbZ/a2qc5iYnHu3cPD+pX6lKVa5opSlApSlApSlApSlApSlApSlApSlApSlApSlApSlApSlApSlApSlApSlApSlApSlApSlApSlArnU9vzNTaNT0tlwuPKa4Ykt81iyR+58q6LVC4TfmX94x+kL2QZ+CRlB/BjWK5vmIXaOZppuVco8/bKj20YXiQKoAAuSAB2AFSfjn+ftfq2/mKjov7S/7Uf+NSPjn+ftfq2/mKlno6+t0FPrmn7HdKc4v/ALNQ/U2/+SvfBP8AR8/17f4I684v/s1D9Tb/AOSvfBP9Hz/Xt/gjrLHSx1NfX6hc7fgpXhpAZNRlC/S5chQ+jAqQfv8A4Zq+8ERBLueEdFRhcQg+Uc69VA8grY/j6mqX4R/pZ/q5P5irrpQK60uOxtpV/wByd8fwwPsrxZ4RPvUfqUzNy5T8Mefp+V8pSlWuZKUpQKUpQKUpQKUpQKUpQKUpQKUpQKUpQKUpQKUpQKUpQKUpQKUpQKUpQKUpQKUpQKUpQKUpQKoeiHk6neRnoPaVlz6iaNh0/wDybR9oq+VzLV59lxHdFsJue2nbvtHMblSH9yVSOv7GPSsVycYldoqdrbp5xj58e7HXKsx/2l/2o/8AGpHxz/P2v1bfzFRNi7NxEC67WNycjOcHr2I7ipbxz/P2v1bfzFST0dXW6GmMa3T9julOcX/2ah+pt/8AJXvgn+j5/r2/wR15xf8A2ah+pt/8le+Cf6Pn+vb/AAR1mjpY6mur9QudvwVLwkONVf6uT+Yq68OJzdXaQdo7UZ+DTSNLg/Ha38K5zwJcCO9nZjtTlScxv2UyNxHxI90Y82FdE4LkZZEkk6SXkjSlfNU2Nyl+QVSftSvFmd0R71P6nTMV11fDEefln7c1/pSlWuYKUpQKUpQKUpQKUpQKUpQKUpQKUpQKUpQKUpQKUpQKUpQKUpQKUpQKUpQKUpQKUpQKUpQKUpQK5rbbFa8t7gF0Nw5QDrzIpWO4KfMxuN5P6pB9a6VVL/0TnLTMJERpZWd2VmPTdlNqgBQUwpwQdxzkisVyJnGFujrppiranHBzqHR3sNTtZWYSQNIGjmZsKw9GbqFYdjn+Vb/jPdiSa1IDAiNshhgjqPsI+IyD5Grw+hXr7km9imVujMQ6F/rIwrKx+IKkeRFQ2reFQmVeXO0e3O2Ni0ka58kLYYAnrjrU82qtmaaY4tzb11mb9F27VvpjGY3xPh9PpwZeL/7NQ/U2/wDkrR8J9TWDTbjPcTMTk7UUbI+rueijPzJ8ga2brga+lt1tnks1iUKAyo/M93Hr0z0GfWs2n+GawIoLi4IO7ZKzLCG6Ddy1B3HAx1P3162a9uKoj2MP7umjT1Wqq85qzu8x+VH4N4a5zm5uQRbB+w7ztu6IgONy7sZ+WO/a/wCjTe0albsp9yKFnc9gZpVGUHxSPaMdwB1rcbQ7+TKmS1gUrtLIGklI/ZBdFVF+Cr0z69a2NI4emiuop3KE7GR8O7e6eqhQ4zlcKu7I3AdQDX2i3s4iIedTrIu7VVVUZxMREezd3+HBaqUpVTQlKUoFKUoFKUoFKUoFKUoFKUoFKUoFKUoFKUoFKVT9Q8R7OOV4YRPdSp9NbWJpNvzYe79xoLhSqrovH9pcTrbnmwXDDKxXETxs37u4YJ+Gcnyq1UClKUClKUClKUClKUClKxXdwscbyP8ARRSzfIDJ/hQZaVDzcTW6WPtxY+z7A+7ac7Wxj3e/mKkluk5ayFgEIBBY4HXt3+dBmpSlApSviKVXGVIYeoII+8UH3SlKBSo3iDXIbGBp7hisakAkKWOWIA6L17mpKgUpSgUpVV1nj60t52twZZ51GWit4nkZf3towD8M5FBaqVT9N8RrSWZIZRPayydES5iaPd8ien3mrhQKUrwmg9pXxFKrAMpDA9iCCPvFfdApSo6w1mKae5gjJMluUEoIIALjcuCeh6elBI0pSgUpSgUpSgUpSgUpSgpfi5q0lvprLAdstxIluh7YMmc9R2O0N18qnuF9AisLWO3gUBVAycdWbzZj5kmqv4zxEWME4BK213DO4AydqllP+IGrsrrPECrZSRMhlPcMOhUj4HINBDcccLJqVq0Rwko96GXHvRuOoII648jipA3fstpzLuRfyUWZZACASo94gdT1PYdT1xVM4s4Vt7Oxubg3N+OXGzLm9m+ljCjq3m2B9tQnEc8knCtkWbcZDbiRpCSCCw6yHOcZxmgs1pxXqNxHz7XTQYCMx824VJZF9Qm0gZHbcR93WpzhzieO9tnmjVkaMsksT9HjkT6SNUYkesgABtMx5dLjtWpwxpU8M+qy3M1q7zKhaO3Le4yowyyt1BZdvzwaDDw/x9c6jCj2NjuODzWlm2RK2T7iNtLO2ME4GBnGam+FuKWuZp7a4gNvdQ4Lxlgysrdnjcd1/wDOo/wXjC6HZYHcOT8zI9Y1P/xQ3x05f6rUG7q/F0ntbWlhbe0zRgGYlwkUQPYO+CdxHXAH/HHmmcWzC7S01C19mklyYXWQSRSbQCVDYBD48iPL5ZqPh6uoN+MWtDZ9b6bmc8S8zcCO+zptxjHzNSvEWj6jcNZ+1zabGsV1FKhUyqxZT9FN/Qkjy86CS4o49FnfC0Fu80jwq8Sofed2dlCAY6ABSxbPQA1vtxO9tp0l3qUHs7JnMSOshPYKAwwCzE4qFltw3FaMQCU07K9OxMrjI9OhI+2pnj/V4ba3j5tv7S8kqJBBge/L1K9SCFxjOfKg0G4i1XlGYaWmzG7lm5HO2/uhNu7HXGfh3qTGtx32ky3MOdklvIcN3UhWBVviGBH2VHMmtyg5fT7YEH6IllcfftXI+0VG+H4I4bfJ3HZdZPr78vWg2NL1NbXhmCd4lmEdrGxjbGG6L0OQf5Vp+Ll7OdLHKt1MLiBmfmAFDzIyqhMdQTgZ6YzWG/8A7HD+5x/5akvEf9AD/Zf6kVBPLr729jLc6jEtuIupVZBJlegXBAHvMx2geuPWoiLiTVJIudHpicsjcqPchZivce7sKgkeRNSXHmpwW9iTcwC5V2REgwDzHJG1cN07jP2VoqNblwf+r7YHy/KyuvwP0VJHw6UG9Y8TNead7VZQl3Pu8mRghDBtrhmwcFRk/Hp61WvBO6uTYRI1uq24MxEolBYtzG93l46DORnPl8a3fCFGGnTh33sLq4DPjG47urYHqev21m8Gf0PB+/N/VkoLvVQ1XjCQ3j2en23tM0YBmZpAkUW7qAzYJLEeQH/HFvqh+EoBi1Bjjmm/n5vrkHoPsFBVvFbiaY2EtrfWpt5XaNomRxJFIFdCwDgAhgOuGA/lnpfFXEkWnwiSQM7OwjijQZeR27KoqqePCIdJy+Nwnj2Z75zg4/7u6sfHwnbWtJWAwhgk7R8/fsLgLnonXcF7fbQSF1xVqNvHz7nTAIFG6QRXCvMi98lCoBx54NXDTb5LiGOaFt0cihlPqD1HyqsPHrRBBbTMefS4rY8NtMNrp0UJlim2s+HhYsmC7EBSfTOPsoNjj/V2s9Mu50OHWM7D6M3uqfsJz9la/hzw6ljYQqB+VkUSTOfpO7DJ3HucZwPlWHxZszLo16q9xHv+xCGP8Aam+GdRW5s7aZDkSRK324GR8wcj7KDW4z4bj1Gzlt5MAsPccjOx/wBVh8j39RkV8XGpfizTRLeycwwRgO6jrIwwo2gn6THA6+ZqT1jUktbeWeU4SJCzeuB5D1J7D4mqtxHxVAdNt7iS1aY3Lxi3tpAu55G6x57he2c9cdPPpQef6RaqY+culps+kIzcjnbf3dm3djrjPw71vDiNrvS/arGLmmRT+TdwhXuHBOCMrg/PFamzW5R1bT7YH0Esrj552rkfdWp4VAjRCC2477jLftflJOv296DX8E7q4Om2yPAq24jcpMJQSx5jdDHj3e7dc+XxqQg4wurt5PxbZrLBG5TnTTctXZeh5YCsSAfM4rF4U3KRcPW0khARI5WcnsFDyEk/YK1uH9Q1C5t0bTLWys7RsmLnF95BJO4RxDaMnrgnzz1oJ/hXihrmWe3uIGt7qDBeMsGUq3Zo3HcfyqN4N/TGu/WW39KorhWC4TiO6F3LHLKbJTmNNiqOYMKAST8cn1qV4N/TGu/WW39KgmuEOIPbopZDHs5c8kWN2c7DjPYd/Svq/wBd5V/aWmzPPSVt+76PL29MY653evlUF4R//KXX99uP8Ve67KDxBpi594QXBI+B2AH71P3UHxf8fuuo3OnwWjzTxhDHtcBWDIHZpGIxGi7gM9ScjArMnF9zBcwQ6laLAlwwSKaKYSJzDnCPlVKk46dPP540+FlH+ketnzCWo++Mf+Qrc8UR+Rsf7/bf46CTj4l/61ewkj2/kBNFJuyHGdrDGOhB+fQHtWbjHiEafaPOU5jAqqRg4LuxACg/x+QNQHijEYBaajGPes5gZMdzC/uyD+R++sWuONQ1mxt0IaG1X2uUjqCxwIRkef63xBoJniTio2gto1gaa7uOkcCMBkgZYl2wAi+v/riM1DjC9sgst/YoltuCvLDPzDHkgAupRTt69cVm4n1orqENvZ2sc99yi/MkO1IYycEs4Bb3iMbRVb8SbfVW0q7a6ns44goLRwJIS3vD3d8hGBnHlnpQdWBr2sFh+aj/AHF/kKz0GC9tEmjeKVQyOpVlPYg9CKoVjwvqmnAx6dcwTW2fciuw+Yx6K6ZJHz+7zqT4X8RrXULt7WBZhIisxLqoXCkKeoY+Zq40FAuuDr3UOuq3ERjUEpbQIwi34IVpGY7n25zjt0HxBmrHhNPxSmn3BDqIRGzL07dmXPYg4I+VWWlBQ7LR9Zto1giu7SWNRtSWaOTmqo7bgrbWIHmftzUxwvwqLO3mVpWmnnLPNMwwXcjHQDso8h5VZKwXt2kMbySsERBlmPYAeZoIngfQmsLCC1dw7RBgWAIByzN2PzxWP/R5vxt7dvXb7KINmDnIcvuz2x1xUjo2tQXiF7WVJUVtpZDkA4Bx88EffVd4Z8Rra/vpbOKOdZIg5ZnCBDsYKcEOT3PpQfF/wpdQXk13pc8cZn6zQTKxidh+uCpyreuO/elnwrdXF3Dc6pNE/IO6G3gVhEr+TsWOWYeXp3GKnn4ntBc+ym4jFxkDlZ9/JGQMfLrUvQV7/R5vxt7dvG32UQbMHOd5fdntjrivONuGjfwxiOUwzwyrLDKBna657jzBB/l37VYq+XYAEnsO9BTH0nVrlTFc3VrDEejtbRvzWXzCs7YjJHTIyR5U4T4TuLOyuLJpYWgKyLAVVg45hcnmknB+kO3xqf0XiS1vCwtZ45SgBYIc4B7ZqWoKlccJO2iDTuYu/kLFzMHbkY647+VbPFfDb3emNaJIqPtj2uQSuY2RhkehK4+2pPXtbgsoWmupBHGPM9yfRQOpJ9BXO5PHjTwxAiuiM/SCR4+eDJnFBZNS4aur+w5V7LDHcLIskMlurbUZMFSQ56nOfToR6Vj/ABbrMy8qa6tIkPRpYInMpHnt3ttRiPPrjuKm+F+KbXUYjJaSBwDhlIIZT6Mp6j+R8qmqCo8B8Lzaas0Bkjkti7NF7rc0bjkiRicHAwOlY+BuH7ywzbvJbvZq0jR7VcTe+xYBsnbgZP8ACrlUTrXEtrZlRdTxxFgSoc4yB3xQS1Um/wCE7qC8mu9LnjjM+DPBMpMTsOm5SpyreuP/AEq6g5r2g5pxNwBe6pFm9u4hIuDDHEjCGM5BZmy26RivujOAOuO9WvjHhgX8ce2RoZ4XEkEyjJRh6g/SU+Y86mb+6EMUkrZ2opY474AycfGoLgrjS31VJXthIBGwVt6gdSM9ME0ERd6RrNxGYJbq0ijYbXmhjk5pXz2hjtUkZGR69MVbdD0mOzt4reEYjjUKPU+pPqSep+dVTjDxBOmXMUdzavyJGAW4WQFR2zlduQV74z1HbNXeOQMoZSCCMgjsQexFAdQQQQCD0IPY1z+34QvtOeT8U3EJt3YsLa5VisZPU8t06gfD+feuhUoOf3PCN9qLINWuIRbqQxtrUOFkI7cyRjuIz5D+B61O8Z8Li+t4kjfkywSJLA4UEI6fRyvYr8Pl6Vk4y4sg0uBJrkOUZxGNgBOSGbzI6YU1guOOLaPTU1B+YIHxj3QX6naMgH1oNBtK1e4UxXF1awxno720b81l89pkO1CR0zgkeVbHAnDE2nwS2skkT24ZuTtVhIAxYkSEnB7jGPjW7a8XW8umtqCbzAEd/o4fCEqehPfKmqf/AMuenfsXP/61/wD7oJbgvhS7tbV7C7kt5bMRyRqUVxKwkJJ35O0DDOOnqOvTrj0nQNWsoltre5s3gQYjeaKTmovkCEYK2B08q0rXxs0+R0RUucuwUZRe5OP266XQUHR+Cbq11IXi3aTGWMJdGZCGb3skwhDtQYCgA5xg96n9D0Bre91C4LhhdNEVUA5XlptOT5571P0oKInDN/ZT3DabNbmCeQymG4R/ybt9Ixsh7E9cH5fE+6VwTOupQ6hc3KyzBHWQBCqAEAIsQycKvvHr1O7NXqlBXNI4caDU7+8LgrdCEBADleWm05PnnvWbi3QmvEt1VwvKuYpjkE5EbbsDHmanaUGjrcMb206T45TRuJM/skHP8KongbozR2DXUpZpLkjDPndyoxsjHXywCR8CKs/FPCMWoFOdNcqighoopSkcgJBxKAMt29RU0QkEPurhI06Ko7Ko7AfIUFZ4k4ZuGvY76wmjjnWLlOkqlo5EzuGdpBUg+Y+H2xPEHBl/qdu8d9dwoMZSK3jYJv8A1WlZjuYDr0GB1B7ipfgTj631fn+zxzJydm7mhBnfuxjazfsnv8KttBH6DDOlvGt00TSgYYxBgmB2wGJOcYz8c1IUpQfnfwO/T119VN/USrBqXi/dxalc2i2sc2x3jiWNX5jMDhd3vEY8zgfdVf8AA79PXX1U39RKzcIqDxlNkdpbgj/deg25PFrVLG5RdTtEVG6lAjK+31jYuQceh+WR3roPiVx+ml2sckaiWWb80pOFwACWbzwMjoO+R2qhfhLjrYH4S/5KmvE/SLK7srFLm8jtZ0iDRGTO1lZVDAgfFR1HbHxoIa88QNftIUurqzhFu205246N2ztkLLny3D0qZ464wmvNCWeyt98VxHItxnJMIHQnIIHQ56+fpVMv9O1/RoOZzuZbJjJDrLGB0A9yUZC9QOg6fCrxb8U/jPhi+maNY3WOSOQIMKWCg5UeQIYH76Ct/g+aldrmBLcNaNK7ST4OVfYuF748l8vOpLw+4p52rXsUdjZRvGk5EkMRWVyrgAM27ruPU+pre/Bw/Rlx/em/pxVVvBv+0d9+7P8A1UoKvc6vfHiAXDWoF7vU+z4bGRGABjdnquD3866j4g+JN7psOntyIBLPEWlSRXOxxs6LtcdASe+aquo/22H10f8ARWtv8Jdfymnny2y/zjoOr8S65JbaXLdoqGRIRIAwO3OB3AIOOvrVK0Pj2/vtGuLqK2iknW4MQjRX27NiMWOXzkbj547dKmfEC8ReHJmLDa9ugU/tFtoGPXOar/4P36Fu/wC8Sf0oqCg+B+pXcN4y2sAlSRolnYg/k034LDBHkSeue1fpquCfg0/n779yP+bV3ug/O/jPdyX+uQ2CMQqGOMDyDyYJbHn7rL91desvDrTY7cQeyQsuMFnQGQ/Ev9Ld1PbGM9MVxzxRzYcTR3Tg7C0MwOPJdqsB6n3D94r9B22oxSQiZJEaIruDhhtx3zntQcw4G8MrvTNVaeKaE2hLqU3PzDGclARs27g23z8j64rBxT4o3j6g9jpFukrxkqzMCxJX6W0BgFUHpk/wqY4X8VPxhqhs4LXMQMn/AEjm5GxM4fZs7MdoHX9YVTLTifUNV1SeDSfZrRU3kvyk3lAyqWZyhbcSQcDHfr2zQTHDfilex6hFY6tbLG8jKgKqVYFzhSQSQykkDIxjr3xVJ8ctSu5rxVurcRJG0qwMM/lE3DDHJPkAemO9NY06a34ksI7q69qm59sXfGNpMi4XGfJcHy+l2qe/CW/P2P7kn81oLs/HtxZ6Q13qNrypuZy4oRkbsjKkkk4GAxJ/1apo8SNeNv7YLOL2Ue9u5TbdoPf85ux8e1XXxd4p/F9hCywxSySOFTmqGRMKSWwe58h8z8jRdT0jV5tHkuby/SO2MO8QRoq7lIBVDy1VRnoMZPf7KC/aDxkuraLdzcvlukcqOucjITOVPoQR3+PzNU/BymCWd+7HCq6kn0AUkn7qweC/6B1T96T+ktYvAvUEttL1WeRdyR++y9PeARjt69Ovb7aD4ufEbUdXklj0+whmgQglZY+YcZO0vuYKCcEgDr0PU4qy+FfiLJdXDafdWyQSxKQojBVRswpQoSdpHw6dCMCqzwZdaxrBmks5rextw+0iOJB1xnAwhZiARkkjv086i/COFo+JZkeTmspuFaX9sgkF+5+kevn3oP0bXKfE3xUeyuRZ2Mayz9N5YFgC2NqKqkFnII+8d/Lq1fnjSXVOM3Nx0/LybSx8yjcv+a4+ygjPEfi+/ubOO11O1MMglEsb7GQMoV1IIYnJy3cfdXT+HrJ5+GbSOO3iuXaMBUmOIwdze+/qF+lgdTitD8I6WP8AF9urY5hnBQdM4CvuPrt6j7SKtvhP+hbH6v8AzNQRupaB+L+Gbi13bjHay7mHYs25mx8NxOPhXJvCnUNIignGqpEzlxy98TOduOuCAcda7p4j/ojUP7vJ/hNcd8FOELC/t7l76IOySAKTLImAVz2RxnrQXPSNS4bmnijgitzK7gR4gYHdnp1K9OtZ/FjxEn0me2SGOF1kVmbmByRgge7tYDt61L6b4d6RbzRzQwKskbBkbnzHBHY4aQg/bXOvwjhm7sP3G/xLQZ9e8UdYjUXSWSxWbEcsyxuSVP0S5DjG4emB6Zroeh8fQzaQdRlUxqitzEBBO5em1c4yWOMZx9IZrF4soPxDeDAwI0x/vpXJbcN/obLtzgXQ3fLcvf8A72KCbj8TtZvebNp9kht4z/8AbZz64J3Dc2O4UdKu/hb4irqyOkiLHcRjLKpO1l7bkz1Az0IOcZHU5rnvhtomrz6fG9hqEMMO5xyyASp3HO73D1P0u/Yipbwp4V9m1WSY39lcOUk3pDJl8llJJUDtu7/MUGjb+OF0faIzbRPNkLbrGknU5OS43knAAwBjJ86sV74nzWej29xdxD22dpAsRVkA2uRuZT7wULt+JJHzFP8AAKBW1e7YgErE+0+mXUHHxx0+01l/CRVheWRb6HKbHzDe9/ArQbVl4r6tFF7Td2QNq6nZIsUiqCR7hyWwVJ9e/kat/hrx1PqtpeyXEcKmLoFQNtIKkncGY57VMcbanbHQ7qTfGYXtmEfUYYsuEC9+ucY9K594Afo7U/n/AJGoJnwN4jF4b3FpZ22wRZ9mi2bs836eWOcY6emTUTP4q6jfXUsWjWqPGn6zKSxGcbmywVQfId60fwdblYo9Wkf6KJEzfICYmvOEdT1bWJZ2sHtrGBSA2yOMYznAyELs2PiB8qCzeH3ifcXF97BqMCxT+8AVBX3lBba6sT3A6EH06dc11avzZwfaPDxWkcsxuJFlcPKf1m5bZ8z2PT7K/SdBzvgbww/Ft/Ld+1c3mK67OVtxuZWzu3nOMY7edZNH8NfZ9Zk1L2ndvaRuVysY3gjG/ee2fSugUoKL4meHv445H/SOTyt3/wBLfndt/wBdcYxWbjbw8h1O1hidykkC4jlC58gCGXPVTgHGfLvV0pQcVbwbvpEEE2qu1uMe5+VZcDtiNn2j/hXRdO4Kt4NMfT03CJ0ZXbI3ksOrE9s/wGAKstKDmPAnhZLpl2sq3zPCN2YRGyhiRgFgJCuR64Pbyrd4N8NPxfqU977TzOaJBy+VtxvYN9Lec4xjsK6DSg5jxx4Te3XpvLe7a3lO3d7hPvKAAysHUqcAfdUrxP4cpf6fbW087Ga3UBbjblicAMWUtkhsAkZzkDrV5pQcbsvA0mNkub+SRQpEShW2IxBAYqX6474GPnV48O+CxpVnJbGbnh5WkLbNn0lRcY3N+znOfOrZSg5Long29nexz21/IsSyo5j2EFlVg2x2WQBgcY6jz7V1qlKCt8b8GW+qwiO4BDLkxyL9JCfT1B8wfQVy3/kIuRmNdQXlE9RscZ+aB8Z+2u7UoKpwBwHb6TEViJklfHMlYAFseSj9Vc9cdfiTVM1LwblW8kuNOv3tRISSFDhlDHJCsjDK58jjyrr1KDkb+CYFxBcR30nNjZXdpY+YZJFbduJ5i4HYY69u5qxeJXh0usCFueYZIgwB2blIbGcjII6jvn76vVKDms/hUZ9LFnc3kksqSmSOcqTtyoXaVZzlcD1Hl9sVYeDczRGG81KaSFVIihUvy1OMKSrPjCnrtAHzrr9KCh8E+HjadZ3dqbkSrcA4PJ2lCVKk/nG3DGOnTsfXo4H8Nk0+0u7WWb2hLno35PZgFSpA99uuD38qvlKDjVh4L3NvI62+qSxW7n3ljDqzD0YK4UnHTJ+7yqZ4X8Jhp+ord290eWMjlPFklSMEGTeOueucfZXTKUCudeI3hZHqcouIpeRcAAM23KuB2yAQQw9R5DGO2Oi0oOMt4GtLEfab93nyNrlGZVUdwAzgkn1yAPSun8J6L7DZQW2/mcpdu/btz1Jztycd/WpelBG8SaX7XaXFvu2c6Nk3Yzt3DGcZGfvFcf8A+b3/ANof+G/96u5UoOG/83v/ALQ/8N/71XPxC8NvxrJbP7TyeSu3HK37uoOfprjt8av9KCF4t0H26wmteZy+YoXft3YwQfo5Ge3rUTwlwHHZ6bJYTP7RHIX3HZsyGx0wGJBGO4NXClBxefwTnidxY6i8ULnqhDg49GKMA/2gVdfDvw8g0hHKMZZnGHlYY6fsouTtXPXuSTjJ6DFzpQc/8P8Aw1/Fd3Pce083mqV28rZjLBu+9s9sdhWPxik01oIodTaSMsWaGSNGZlIwDggEdcjIPfp6A10SobivQre9tmjuolkUe8M5BB9VYEEH5UHCbzgbT7ewluX1QXCcpmt4VAQmRlOzcu9m+kRkYHY56Zq1fg82DNp16TkLLJsU49EwSPX6X8DVJ0Hhi1l1AwvFmPONu9x6eYbNfpDS9OitokhgjWONB7qqMAeZ+0nqT55oKZ4deGw0pbtXn9oW4VVYcrZgLvB/XbOQ/wAO1Vi38F7i3mf2PU5YIX+ltDh8eQbY4DY9Tj5V2WlBy3RfB4WeoxXlvdnbGwPLki3M3u7XzIJB1bLEHHTI6HHXqV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322" name="AutoShape 2" descr="http://fundacionricorodriguez.org/img/logo-rico-rodrigue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324" name="AutoShape 4" descr="http://fundacionricorodriguez.org/img/logo-rico-rodrigue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0" y="585071"/>
            <a:ext cx="4211013" cy="450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http://www.apegr.org/templates/rt_firenzi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73216"/>
            <a:ext cx="2404518" cy="115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4" name="23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0" y="401891"/>
              <a:ext cx="9144000" cy="673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3600" b="1" dirty="0" smtClean="0">
                  <a:latin typeface="+mn-lt"/>
                </a:rPr>
                <a:t>Metodología</a:t>
              </a:r>
              <a:r>
                <a:rPr lang="es-ES" sz="3600" dirty="0" smtClean="0">
                  <a:latin typeface="+mn-lt"/>
                </a:rPr>
                <a:t> y fuentes y fuentes de datos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564580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Marcador de contenido"/>
          <p:cNvSpPr txBox="1">
            <a:spLocks/>
          </p:cNvSpPr>
          <p:nvPr/>
        </p:nvSpPr>
        <p:spPr bwMode="auto">
          <a:xfrm>
            <a:off x="251520" y="1446238"/>
            <a:ext cx="836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s-ES" altLang="en-US" sz="2800" b="1" dirty="0" smtClean="0"/>
              <a:t>Gastos en energía doméstica </a:t>
            </a:r>
            <a:r>
              <a:rPr lang="es-ES" altLang="en-US" sz="2800" dirty="0" smtClean="0"/>
              <a:t>e </a:t>
            </a:r>
            <a:r>
              <a:rPr lang="es-ES" altLang="en-US" sz="2800" b="1" dirty="0" smtClean="0"/>
              <a:t>ingresos </a:t>
            </a:r>
            <a:r>
              <a:rPr lang="es-ES" altLang="en-US" sz="2800" dirty="0" smtClean="0"/>
              <a:t>del hogar</a:t>
            </a:r>
          </a:p>
          <a:p>
            <a:pPr lvl="1" eaLnBrk="1" hangingPunct="1"/>
            <a:r>
              <a:rPr lang="es-ES" altLang="en-US" sz="2400" dirty="0" smtClean="0"/>
              <a:t>Gastos en energía doméstica frente a ingresos anuales (</a:t>
            </a:r>
            <a:r>
              <a:rPr lang="es-ES" altLang="en-US" sz="2400" dirty="0" smtClean="0">
                <a:solidFill>
                  <a:srgbClr val="FF9900"/>
                </a:solidFill>
              </a:rPr>
              <a:t>%</a:t>
            </a:r>
            <a:r>
              <a:rPr lang="es-ES" altLang="en-US" sz="2400" dirty="0" smtClean="0"/>
              <a:t>)</a:t>
            </a:r>
          </a:p>
          <a:p>
            <a:pPr lvl="1" eaLnBrk="1" hangingPunct="1"/>
            <a:r>
              <a:rPr lang="es-ES" altLang="en-US" sz="2400" dirty="0" smtClean="0"/>
              <a:t>Metodología oficial UK: </a:t>
            </a:r>
            <a:r>
              <a:rPr lang="es-ES" altLang="en-US" sz="2400" i="1" dirty="0" err="1" smtClean="0"/>
              <a:t>Low</a:t>
            </a:r>
            <a:r>
              <a:rPr lang="es-ES" altLang="en-US" sz="2400" i="1" dirty="0" smtClean="0"/>
              <a:t> </a:t>
            </a:r>
            <a:r>
              <a:rPr lang="es-ES" altLang="en-US" sz="2400" i="1" dirty="0" err="1" smtClean="0"/>
              <a:t>Income</a:t>
            </a:r>
            <a:r>
              <a:rPr lang="es-ES" altLang="en-US" sz="2400" i="1" dirty="0" smtClean="0"/>
              <a:t> – High </a:t>
            </a:r>
            <a:r>
              <a:rPr lang="es-ES" altLang="en-US" sz="2400" i="1" dirty="0" err="1" smtClean="0"/>
              <a:t>Cost</a:t>
            </a:r>
            <a:r>
              <a:rPr lang="es-ES" altLang="en-US" sz="2400" i="1" dirty="0" smtClean="0"/>
              <a:t> </a:t>
            </a:r>
            <a:r>
              <a:rPr lang="es-ES" altLang="en-US" sz="2400" dirty="0" smtClean="0"/>
              <a:t>(</a:t>
            </a:r>
            <a:r>
              <a:rPr lang="es-ES" altLang="en-US" sz="2400" dirty="0" smtClean="0">
                <a:solidFill>
                  <a:srgbClr val="FF9900"/>
                </a:solidFill>
              </a:rPr>
              <a:t>LIHC</a:t>
            </a:r>
            <a:r>
              <a:rPr lang="es-ES" altLang="en-US" sz="2400" dirty="0" smtClean="0"/>
              <a:t>)</a:t>
            </a:r>
          </a:p>
          <a:p>
            <a:pPr lvl="1" eaLnBrk="1" hangingPunct="1"/>
            <a:r>
              <a:rPr lang="es-ES" altLang="en-US" sz="2400" dirty="0" smtClean="0"/>
              <a:t>Enfoque de ingreso mínimo aceptable (</a:t>
            </a:r>
            <a:r>
              <a:rPr lang="es-ES" altLang="en-US" sz="2400" dirty="0" smtClean="0">
                <a:solidFill>
                  <a:srgbClr val="FF9900"/>
                </a:solidFill>
              </a:rPr>
              <a:t>MIS</a:t>
            </a:r>
            <a:r>
              <a:rPr lang="es-ES" altLang="en-US" sz="2400" dirty="0" smtClean="0"/>
              <a:t>)</a:t>
            </a:r>
          </a:p>
          <a:p>
            <a:pPr lvl="1" eaLnBrk="1" hangingPunct="1"/>
            <a:r>
              <a:rPr lang="es-ES" altLang="en-US" sz="2400" i="1" u="sng" dirty="0" smtClean="0"/>
              <a:t>Encuesta de Presupuestos Familiares </a:t>
            </a:r>
            <a:r>
              <a:rPr lang="es-ES" altLang="en-US" sz="2400" i="1" dirty="0" smtClean="0"/>
              <a:t>(EPF) 2006-2014</a:t>
            </a:r>
          </a:p>
          <a:p>
            <a:pPr marL="514350" lvl="1" indent="-514350" eaLnBrk="1" hangingPunct="1">
              <a:buFont typeface="+mj-lt"/>
              <a:buAutoNum type="arabicPeriod" startAt="2"/>
            </a:pPr>
            <a:r>
              <a:rPr lang="es-ES" altLang="en-US" b="1" dirty="0" smtClean="0"/>
              <a:t>Percepciones y declaraciones </a:t>
            </a:r>
            <a:r>
              <a:rPr lang="es-ES" altLang="en-US" dirty="0" smtClean="0"/>
              <a:t>del hogar</a:t>
            </a:r>
          </a:p>
          <a:p>
            <a:pPr lvl="1" eaLnBrk="1" hangingPunct="1"/>
            <a:r>
              <a:rPr lang="es-ES" altLang="en-US" sz="2400" dirty="0" smtClean="0"/>
              <a:t>Incapacidad de </a:t>
            </a:r>
            <a:r>
              <a:rPr lang="es-ES" altLang="en-US" sz="2400" dirty="0" smtClean="0">
                <a:solidFill>
                  <a:schemeClr val="accent1"/>
                </a:solidFill>
              </a:rPr>
              <a:t>mantener la vivienda a una </a:t>
            </a:r>
            <a:r>
              <a:rPr lang="es-ES" altLang="en-US" sz="2400" dirty="0" err="1" smtClean="0">
                <a:solidFill>
                  <a:schemeClr val="accent1"/>
                </a:solidFill>
              </a:rPr>
              <a:t>Tª</a:t>
            </a:r>
            <a:r>
              <a:rPr lang="es-ES" altLang="en-US" sz="2400" dirty="0" smtClean="0">
                <a:solidFill>
                  <a:schemeClr val="accent1"/>
                </a:solidFill>
              </a:rPr>
              <a:t> adecuada</a:t>
            </a:r>
          </a:p>
          <a:p>
            <a:pPr lvl="1" eaLnBrk="1" hangingPunct="1"/>
            <a:r>
              <a:rPr lang="es-ES" altLang="en-US" sz="2400" dirty="0" smtClean="0">
                <a:solidFill>
                  <a:schemeClr val="accent1"/>
                </a:solidFill>
              </a:rPr>
              <a:t>Retraso en el pago de facturas </a:t>
            </a:r>
            <a:r>
              <a:rPr lang="es-ES" altLang="en-US" sz="2400" dirty="0" smtClean="0"/>
              <a:t>incluyendo energía</a:t>
            </a:r>
          </a:p>
          <a:p>
            <a:pPr lvl="1" eaLnBrk="1" hangingPunct="1"/>
            <a:r>
              <a:rPr lang="es-ES" altLang="en-US" sz="2400" dirty="0" smtClean="0"/>
              <a:t>Goteras, </a:t>
            </a:r>
            <a:r>
              <a:rPr lang="es-ES" altLang="en-US" sz="2400" dirty="0" smtClean="0">
                <a:solidFill>
                  <a:schemeClr val="accent1"/>
                </a:solidFill>
              </a:rPr>
              <a:t>humedades</a:t>
            </a:r>
            <a:r>
              <a:rPr lang="es-ES" altLang="en-US" sz="2400" dirty="0" smtClean="0"/>
              <a:t> y podredumbre</a:t>
            </a:r>
            <a:endParaRPr lang="es-ES" altLang="en-US" sz="2000" dirty="0" smtClean="0"/>
          </a:p>
          <a:p>
            <a:pPr lvl="1" eaLnBrk="1" hangingPunct="1"/>
            <a:r>
              <a:rPr lang="es-ES" altLang="en-US" sz="2400" i="1" u="sng" dirty="0" smtClean="0"/>
              <a:t>Encuesta de Condiciones de Vida</a:t>
            </a:r>
            <a:r>
              <a:rPr lang="es-ES" altLang="en-US" sz="2400" i="1" dirty="0" smtClean="0"/>
              <a:t> (ECV/EU SILC) 2006-2014</a:t>
            </a:r>
            <a:endParaRPr lang="es-ES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46663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Resultados año 2014</a:t>
              </a:r>
            </a:p>
            <a:p>
              <a:pPr marL="0" lvl="1" algn="ctr"/>
              <a:r>
                <a:rPr lang="es-ES" sz="2400" b="1" dirty="0" smtClean="0"/>
                <a:t>Todos los indicadores</a:t>
              </a:r>
              <a:endParaRPr lang="es-ES" sz="2400" dirty="0" smtClean="0">
                <a:latin typeface="+mn-lt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96309"/>
            <a:ext cx="7848800" cy="469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46663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Resultados</a:t>
              </a:r>
            </a:p>
            <a:p>
              <a:pPr marL="0" lvl="1" algn="ctr"/>
              <a:r>
                <a:rPr lang="es-ES" sz="2400" b="1" dirty="0" smtClean="0"/>
                <a:t>Indicadores basados en percepciones y declaraciones</a:t>
              </a:r>
              <a:endParaRPr lang="es-ES" sz="2400" dirty="0" smtClean="0">
                <a:latin typeface="+mn-lt"/>
              </a:endParaRPr>
            </a:p>
          </p:txBody>
        </p:sp>
      </p:grp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" y="1733816"/>
            <a:ext cx="9144000" cy="4092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46663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Resultados</a:t>
              </a:r>
            </a:p>
            <a:p>
              <a:pPr marL="0" lvl="1" algn="ctr"/>
              <a:r>
                <a:rPr lang="es-ES" sz="2400" b="1" dirty="0" smtClean="0"/>
                <a:t>España en la UE –percepciones y declaraciones del hogar-</a:t>
              </a:r>
              <a:endParaRPr lang="es-ES" sz="2400" dirty="0" smtClean="0">
                <a:latin typeface="+mn-lt"/>
              </a:endParaRPr>
            </a:p>
          </p:txBody>
        </p:sp>
      </p:grpSp>
      <p:pic>
        <p:nvPicPr>
          <p:cNvPr id="9" name="Imagen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588017"/>
            <a:ext cx="8650652" cy="438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redondeado 9"/>
          <p:cNvSpPr/>
          <p:nvPr/>
        </p:nvSpPr>
        <p:spPr>
          <a:xfrm rot="16200000">
            <a:off x="3371584" y="4609588"/>
            <a:ext cx="1383273" cy="29747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 rot="16200000">
            <a:off x="3055056" y="4600920"/>
            <a:ext cx="1383273" cy="33557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5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46663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Retrasos en el pago de facturas</a:t>
              </a:r>
            </a:p>
            <a:p>
              <a:pPr marL="0" lvl="1" algn="ctr"/>
              <a:r>
                <a:rPr lang="es-ES" sz="2400" b="1" dirty="0" smtClean="0"/>
                <a:t>Indicadores basados en percepciones y declaraciones</a:t>
              </a:r>
              <a:endParaRPr lang="es-ES" sz="2400" dirty="0" smtClean="0">
                <a:latin typeface="+mn-lt"/>
              </a:endParaRPr>
            </a:p>
          </p:txBody>
        </p:sp>
      </p:grpSp>
      <p:pic>
        <p:nvPicPr>
          <p:cNvPr id="8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" y="1496309"/>
            <a:ext cx="8352928" cy="4606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0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46663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Resultados gastos energéticos vs ingresos</a:t>
              </a:r>
            </a:p>
            <a:p>
              <a:pPr marL="0" lvl="1" algn="ctr"/>
              <a:r>
                <a:rPr lang="es-ES" sz="2400" b="1" dirty="0" smtClean="0"/>
                <a:t>Indicadores basados en gastos e ingresos del hogar</a:t>
              </a:r>
              <a:endParaRPr lang="es-ES" sz="2400" dirty="0" smtClean="0">
                <a:latin typeface="+mn-lt"/>
              </a:endParaRPr>
            </a:p>
          </p:txBody>
        </p:sp>
      </p:grpSp>
      <p:pic>
        <p:nvPicPr>
          <p:cNvPr id="7" name="Imagen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532294"/>
            <a:ext cx="8532948" cy="47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4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46663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Gastos e ingresos del hogar</a:t>
              </a:r>
            </a:p>
            <a:p>
              <a:pPr marL="0" lvl="1" algn="ctr"/>
              <a:r>
                <a:rPr lang="es-ES" sz="2400" b="1" dirty="0" smtClean="0"/>
                <a:t>Tendencias explicativas clave</a:t>
              </a:r>
              <a:endParaRPr lang="es-ES" sz="2400" dirty="0" smtClean="0">
                <a:latin typeface="+mn-lt"/>
              </a:endParaRPr>
            </a:p>
          </p:txBody>
        </p:sp>
      </p:grpSp>
      <p:pic>
        <p:nvPicPr>
          <p:cNvPr id="8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0294"/>
            <a:ext cx="410445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22302"/>
            <a:ext cx="433958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0 Rectángulo"/>
          <p:cNvSpPr/>
          <p:nvPr/>
        </p:nvSpPr>
        <p:spPr>
          <a:xfrm>
            <a:off x="900100" y="4056756"/>
            <a:ext cx="11516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33CC"/>
                </a:solidFill>
              </a:rPr>
              <a:t>20.520 </a:t>
            </a:r>
            <a:r>
              <a:rPr lang="es-ES" sz="2000" b="1" dirty="0">
                <a:solidFill>
                  <a:srgbClr val="0033CC"/>
                </a:solidFill>
              </a:rPr>
              <a:t>€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19872" y="4416796"/>
            <a:ext cx="11516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33CC"/>
                </a:solidFill>
              </a:rPr>
              <a:t>19.200 </a:t>
            </a:r>
            <a:r>
              <a:rPr lang="es-ES" sz="2000" b="1" dirty="0">
                <a:solidFill>
                  <a:srgbClr val="0033CC"/>
                </a:solidFill>
              </a:rPr>
              <a:t>€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2" name="12 Rectángulo"/>
          <p:cNvSpPr/>
          <p:nvPr/>
        </p:nvSpPr>
        <p:spPr>
          <a:xfrm>
            <a:off x="2388915" y="2209910"/>
            <a:ext cx="1048122" cy="40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960 </a:t>
            </a:r>
            <a:r>
              <a:rPr lang="es-ES" sz="2000" b="1" dirty="0">
                <a:solidFill>
                  <a:srgbClr val="FF0000"/>
                </a:solidFill>
              </a:rPr>
              <a:t>€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372446" y="3060154"/>
            <a:ext cx="1048122" cy="40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882 </a:t>
            </a:r>
            <a:r>
              <a:rPr lang="es-ES" sz="2000" b="1" dirty="0">
                <a:solidFill>
                  <a:srgbClr val="FF0000"/>
                </a:solidFill>
              </a:rPr>
              <a:t>€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23 Rectángulo"/>
          <p:cNvSpPr/>
          <p:nvPr/>
        </p:nvSpPr>
        <p:spPr>
          <a:xfrm>
            <a:off x="4069417" y="5429404"/>
            <a:ext cx="4786551" cy="41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  <a:latin typeface="+mj-lt"/>
              </a:rPr>
              <a:t>Mediana de % gastos en energía sobre ingresos</a:t>
            </a:r>
            <a:endParaRPr lang="es-E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23 Rectángulo"/>
          <p:cNvSpPr/>
          <p:nvPr/>
        </p:nvSpPr>
        <p:spPr>
          <a:xfrm>
            <a:off x="395536" y="1468965"/>
            <a:ext cx="4636272" cy="41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  <a:latin typeface="+mj-lt"/>
              </a:rPr>
              <a:t>Mediana de gastos en energía e ingresos</a:t>
            </a:r>
            <a:endParaRPr lang="es-E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0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46663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Resultados desagregados</a:t>
              </a:r>
            </a:p>
            <a:p>
              <a:pPr marL="0" lvl="1" algn="ctr"/>
              <a:r>
                <a:rPr lang="es-ES" sz="2400" b="1" dirty="0" smtClean="0"/>
                <a:t>Comunidades Autónomas</a:t>
              </a:r>
              <a:endParaRPr lang="es-ES" sz="2400" dirty="0" smtClean="0">
                <a:latin typeface="+mn-lt"/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2816"/>
            <a:ext cx="8903476" cy="4272645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107504" y="1988840"/>
            <a:ext cx="8903476" cy="72008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/>
          <p:cNvSpPr/>
          <p:nvPr/>
        </p:nvSpPr>
        <p:spPr>
          <a:xfrm>
            <a:off x="88305" y="5085184"/>
            <a:ext cx="8903476" cy="720080"/>
          </a:xfrm>
          <a:prstGeom prst="roundRect">
            <a:avLst/>
          </a:prstGeom>
          <a:noFill/>
          <a:ln w="539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6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46663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Resultados desagregados</a:t>
              </a:r>
            </a:p>
            <a:p>
              <a:pPr marL="0" lvl="1" algn="ctr"/>
              <a:r>
                <a:rPr lang="es-ES" sz="2400" b="1" dirty="0" smtClean="0"/>
                <a:t>Vivienda y características socioeconómicas</a:t>
              </a:r>
              <a:endParaRPr lang="es-ES" sz="2400" dirty="0" smtClean="0">
                <a:latin typeface="+mn-lt"/>
              </a:endParaRPr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 b="1" dirty="0"/>
              <a:t>Mayor proporción </a:t>
            </a:r>
            <a:r>
              <a:rPr lang="es-ES" dirty="0"/>
              <a:t>de hogares en dificultades</a:t>
            </a:r>
          </a:p>
          <a:p>
            <a:pPr lvl="1"/>
            <a:r>
              <a:rPr lang="es-ES" dirty="0"/>
              <a:t>bajo nivel educativo</a:t>
            </a:r>
          </a:p>
          <a:p>
            <a:pPr lvl="1"/>
            <a:r>
              <a:rPr lang="es-ES" dirty="0"/>
              <a:t>en paro u otras prestaciones o contrato temporal</a:t>
            </a:r>
          </a:p>
          <a:p>
            <a:pPr lvl="1"/>
            <a:r>
              <a:rPr lang="es-ES" dirty="0"/>
              <a:t>familias monoparentales, persona principal soltera, viuda o divorciada</a:t>
            </a:r>
          </a:p>
          <a:p>
            <a:pPr lvl="1"/>
            <a:r>
              <a:rPr lang="es-ES" dirty="0"/>
              <a:t>de un país de fuera de la UE</a:t>
            </a:r>
          </a:p>
          <a:p>
            <a:pPr lvl="1"/>
            <a:r>
              <a:rPr lang="es-ES" dirty="0"/>
              <a:t>con personas con mala salud y enfermos crónicos</a:t>
            </a:r>
          </a:p>
          <a:p>
            <a:pPr lvl="1"/>
            <a:r>
              <a:rPr lang="es-ES" dirty="0"/>
              <a:t>que alquilan la vivienda </a:t>
            </a:r>
          </a:p>
          <a:p>
            <a:pPr lvl="1"/>
            <a:r>
              <a:rPr lang="es-ES" dirty="0"/>
              <a:t>que usan combustibles sólidos o líquidos</a:t>
            </a:r>
          </a:p>
        </p:txBody>
      </p:sp>
    </p:spTree>
    <p:extLst>
      <p:ext uri="{BB962C8B-B14F-4D97-AF65-F5344CB8AC3E}">
        <p14:creationId xmlns:p14="http://schemas.microsoft.com/office/powerpoint/2010/main" val="38573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421702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Resultados por densidad de población</a:t>
              </a:r>
            </a:p>
            <a:p>
              <a:pPr marL="0" lvl="1" algn="ctr"/>
              <a:r>
                <a:rPr lang="es-ES" sz="2400" b="1" dirty="0" smtClean="0">
                  <a:latin typeface="+mn-lt"/>
                </a:rPr>
                <a:t>Zonas rurales y zonas urbanas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564580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01640"/>
              </p:ext>
            </p:extLst>
          </p:nvPr>
        </p:nvGraphicFramePr>
        <p:xfrm>
          <a:off x="251519" y="3667235"/>
          <a:ext cx="8407300" cy="1329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4621"/>
                <a:gridCol w="1071090"/>
                <a:gridCol w="1071090"/>
                <a:gridCol w="1071090"/>
                <a:gridCol w="1069409"/>
              </a:tblGrid>
              <a:tr h="369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Categorías de desagregación</a:t>
                      </a:r>
                      <a:endParaRPr lang="es-ES" sz="1400" dirty="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&gt;10%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&gt;15%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LIHC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MIS2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Zona densamente poblada 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11%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Zona intermedia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15%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23%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9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Zona diseminada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25%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11%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24%</a:t>
                      </a:r>
                      <a:endParaRPr lang="es-ES" sz="1400" dirty="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74006"/>
              </p:ext>
            </p:extLst>
          </p:nvPr>
        </p:nvGraphicFramePr>
        <p:xfrm>
          <a:off x="290147" y="1859923"/>
          <a:ext cx="8406389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3639"/>
                <a:gridCol w="1767023"/>
                <a:gridCol w="1767023"/>
                <a:gridCol w="1768704"/>
              </a:tblGrid>
              <a:tr h="456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Categorías de desagregación</a:t>
                      </a:r>
                      <a:endParaRPr lang="es-ES" sz="1400" dirty="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Temperatura inadecuada</a:t>
                      </a:r>
                      <a:endParaRPr lang="es-ES" sz="1400" dirty="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Retraso en facturas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Goteras, humedades, podredumbre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2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Densamente poblada 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11%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2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Semiurbana o intermedia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2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Escasamente poblada 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11%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7%</a:t>
                      </a:r>
                      <a:endParaRPr lang="es-ES" sz="140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21%</a:t>
                      </a:r>
                      <a:endParaRPr lang="es-ES" sz="1400" dirty="0">
                        <a:effectLst/>
                        <a:latin typeface="LondonM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3353" y="18814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1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4248472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/>
              <a:t>Profesionales, técnicos, estudiantes y científicos de diferentes disciplinas ocupados y preocupados por la resolución de problemas ambientales.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/>
              <a:t>Vocación </a:t>
            </a:r>
            <a:r>
              <a:rPr lang="es-ES" sz="1400" b="1" dirty="0" smtClean="0"/>
              <a:t>interdisciplinar</a:t>
            </a:r>
            <a:r>
              <a:rPr lang="es-ES" sz="1400" dirty="0" smtClean="0"/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dirty="0" smtClean="0"/>
              <a:t>Desde </a:t>
            </a:r>
            <a:r>
              <a:rPr lang="es-ES" sz="1400" b="1" dirty="0" smtClean="0"/>
              <a:t>1997</a:t>
            </a:r>
            <a:r>
              <a:rPr lang="es-ES" sz="1400" dirty="0" smtClean="0"/>
              <a:t>…a….2016……</a:t>
            </a:r>
          </a:p>
          <a:p>
            <a:pPr lvl="1">
              <a:lnSpc>
                <a:spcPct val="150000"/>
              </a:lnSpc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>
              <a:latin typeface="LondonMM" pitchFamily="2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22" name="21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0" y="548680"/>
              <a:ext cx="9144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s-ES" sz="2800" dirty="0" smtClean="0">
                  <a:latin typeface="+mn-lt"/>
                </a:rPr>
                <a:t>La</a:t>
              </a:r>
              <a:r>
                <a:rPr lang="es-ES" sz="2800" b="1" dirty="0" smtClean="0">
                  <a:latin typeface="+mn-lt"/>
                </a:rPr>
                <a:t> </a:t>
              </a:r>
              <a:r>
                <a:rPr lang="es-ES" sz="2800" dirty="0" smtClean="0">
                  <a:latin typeface="+mn-lt"/>
                </a:rPr>
                <a:t>Asociación de Ciencias Ambientales (ACA)</a:t>
              </a:r>
            </a:p>
          </p:txBody>
        </p:sp>
      </p:grpSp>
      <p:sp>
        <p:nvSpPr>
          <p:cNvPr id="11" name="10 Rectángulo redondeado"/>
          <p:cNvSpPr/>
          <p:nvPr/>
        </p:nvSpPr>
        <p:spPr>
          <a:xfrm>
            <a:off x="1259632" y="5805264"/>
            <a:ext cx="640871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70C0"/>
                </a:solidFill>
              </a:rPr>
              <a:t>www.cienciasambientales.org.es</a:t>
            </a:r>
            <a:endParaRPr lang="es-ES" sz="3200" dirty="0">
              <a:solidFill>
                <a:srgbClr val="0070C0"/>
              </a:solidFill>
            </a:endParaRPr>
          </a:p>
        </p:txBody>
      </p:sp>
      <p:pic>
        <p:nvPicPr>
          <p:cNvPr id="12" name="Picture 3" descr="M:\Jose\ACA\Conama\Conama_2012\Stand_ACA\Definitivo_jpg\image 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87225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113229"/>
              <a:ext cx="9144000" cy="1250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Desigualdad energética</a:t>
              </a:r>
              <a:endParaRPr lang="es-ES" sz="2400" dirty="0">
                <a:latin typeface="+mn-lt"/>
              </a:endParaRPr>
            </a:p>
            <a:p>
              <a:pPr marL="0" lvl="1" algn="ctr"/>
              <a:r>
                <a:rPr lang="es-ES" sz="2400" b="1" dirty="0" smtClean="0">
                  <a:latin typeface="+mn-lt"/>
                </a:rPr>
                <a:t>Indicadores basados en percepciones y declaraciones por niveles de renta</a:t>
              </a:r>
            </a:p>
          </p:txBody>
        </p:sp>
      </p:grpSp>
      <p:pic>
        <p:nvPicPr>
          <p:cNvPr id="10" name="Imagen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" y="1388756"/>
            <a:ext cx="8388932" cy="4701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113229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Desigualdad energética</a:t>
              </a:r>
              <a:endParaRPr lang="es-ES" sz="2400" dirty="0">
                <a:latin typeface="+mn-lt"/>
              </a:endParaRPr>
            </a:p>
            <a:p>
              <a:pPr marL="0" lvl="1" algn="ctr"/>
              <a:r>
                <a:rPr lang="es-ES" sz="2400" b="1" dirty="0" smtClean="0">
                  <a:latin typeface="+mn-lt"/>
                </a:rPr>
                <a:t>Indicadores basados en gastos en energía sobre ingresos</a:t>
              </a:r>
            </a:p>
          </p:txBody>
        </p:sp>
      </p:grpSp>
      <p:pic>
        <p:nvPicPr>
          <p:cNvPr id="7" name="Imagen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6292"/>
            <a:ext cx="7836165" cy="4639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2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6 Marcador de contenido"/>
          <p:cNvSpPr>
            <a:spLocks noGrp="1"/>
          </p:cNvSpPr>
          <p:nvPr>
            <p:ph idx="1"/>
          </p:nvPr>
        </p:nvSpPr>
        <p:spPr>
          <a:xfrm>
            <a:off x="457200" y="1745432"/>
            <a:ext cx="8229600" cy="5112568"/>
          </a:xfrm>
        </p:spPr>
        <p:txBody>
          <a:bodyPr/>
          <a:lstStyle/>
          <a:p>
            <a:r>
              <a:rPr lang="es-ES" sz="2000" dirty="0" smtClean="0"/>
              <a:t>Rango de </a:t>
            </a:r>
            <a:r>
              <a:rPr lang="es-ES" sz="2000" b="1" dirty="0" smtClean="0">
                <a:solidFill>
                  <a:srgbClr val="0070C0"/>
                </a:solidFill>
              </a:rPr>
              <a:t>temperaturas sin riesgo </a:t>
            </a:r>
            <a:r>
              <a:rPr lang="es-ES" sz="2000" dirty="0" smtClean="0"/>
              <a:t>para la salud</a:t>
            </a:r>
          </a:p>
          <a:p>
            <a:pPr lvl="1"/>
            <a:r>
              <a:rPr lang="es-ES" sz="2000" dirty="0" smtClean="0"/>
              <a:t>18 a 24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s-ES" sz="2000" dirty="0" smtClean="0"/>
              <a:t>C (OMS, 1987), 18 a 21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s-ES" sz="2000" dirty="0" smtClean="0"/>
              <a:t>C en Reino Unido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800" dirty="0" smtClean="0">
                <a:latin typeface="+mj-lt"/>
              </a:rPr>
              <a:t>Habitar una </a:t>
            </a:r>
            <a:r>
              <a:rPr lang="es-ES" sz="1800" b="1" dirty="0" smtClean="0">
                <a:solidFill>
                  <a:schemeClr val="accent1"/>
                </a:solidFill>
                <a:latin typeface="+mj-lt"/>
              </a:rPr>
              <a:t>vivienda con la Tª inadecuada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600" dirty="0" smtClean="0">
                <a:latin typeface="+mj-lt"/>
              </a:rPr>
              <a:t>Genera </a:t>
            </a:r>
            <a:r>
              <a:rPr lang="es-ES" sz="1600" b="1" dirty="0" smtClean="0">
                <a:latin typeface="+mj-lt"/>
              </a:rPr>
              <a:t>problemas para ganar peso</a:t>
            </a:r>
            <a:r>
              <a:rPr lang="es-ES" sz="1600" dirty="0" smtClean="0">
                <a:latin typeface="+mj-lt"/>
              </a:rPr>
              <a:t>, mayores tasas de </a:t>
            </a:r>
            <a:r>
              <a:rPr lang="es-ES" sz="1600" b="1" dirty="0" smtClean="0">
                <a:latin typeface="+mj-lt"/>
              </a:rPr>
              <a:t>admisiones hospitalarias </a:t>
            </a:r>
            <a:r>
              <a:rPr lang="es-ES" sz="1600" dirty="0" smtClean="0">
                <a:latin typeface="+mj-lt"/>
              </a:rPr>
              <a:t>y mayor incidencia y severidad de </a:t>
            </a:r>
            <a:r>
              <a:rPr lang="es-ES" sz="1600" b="1" dirty="0" smtClean="0">
                <a:latin typeface="+mj-lt"/>
              </a:rPr>
              <a:t>síntomas asmáticos </a:t>
            </a:r>
            <a:r>
              <a:rPr lang="es-ES" sz="1600" dirty="0" smtClean="0">
                <a:latin typeface="+mj-lt"/>
              </a:rPr>
              <a:t>en </a:t>
            </a:r>
            <a:r>
              <a:rPr lang="es-ES" sz="1600" b="1" dirty="0" smtClean="0">
                <a:latin typeface="+mj-lt"/>
              </a:rPr>
              <a:t>niños y bebés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600" dirty="0" smtClean="0">
                <a:latin typeface="+mj-lt"/>
              </a:rPr>
              <a:t>Afecta a la </a:t>
            </a:r>
            <a:r>
              <a:rPr lang="es-ES" sz="1600" b="1" dirty="0" smtClean="0">
                <a:latin typeface="+mj-lt"/>
              </a:rPr>
              <a:t>salud mental de adolescentes </a:t>
            </a:r>
            <a:r>
              <a:rPr lang="es-ES" sz="1600" dirty="0" smtClean="0">
                <a:latin typeface="+mj-lt"/>
              </a:rPr>
              <a:t>(ansiedad, depresión)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600" dirty="0" smtClean="0">
                <a:latin typeface="+mj-lt"/>
              </a:rPr>
              <a:t>Causa </a:t>
            </a:r>
            <a:r>
              <a:rPr lang="es-ES" sz="1600" b="1" dirty="0" smtClean="0">
                <a:latin typeface="+mj-lt"/>
              </a:rPr>
              <a:t>gripe y resfriado </a:t>
            </a:r>
            <a:r>
              <a:rPr lang="es-ES" sz="1600" dirty="0" smtClean="0">
                <a:latin typeface="+mj-lt"/>
              </a:rPr>
              <a:t>y empeora la situación de personas con </a:t>
            </a:r>
            <a:r>
              <a:rPr lang="es-ES" sz="1600" b="1" dirty="0" smtClean="0">
                <a:latin typeface="+mj-lt"/>
              </a:rPr>
              <a:t>artritis y reumatismo </a:t>
            </a:r>
            <a:r>
              <a:rPr lang="es-ES" sz="1600" dirty="0" smtClean="0">
                <a:latin typeface="+mj-lt"/>
              </a:rPr>
              <a:t>(complica patologías existentes)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600" dirty="0" smtClean="0">
                <a:latin typeface="+mj-lt"/>
              </a:rPr>
              <a:t>Afecta negativamente a la </a:t>
            </a:r>
            <a:r>
              <a:rPr lang="es-ES" sz="1600" b="1" dirty="0" smtClean="0">
                <a:latin typeface="+mj-lt"/>
              </a:rPr>
              <a:t>dieta</a:t>
            </a:r>
            <a:r>
              <a:rPr lang="es-ES" sz="1600" dirty="0" smtClean="0">
                <a:latin typeface="+mj-lt"/>
              </a:rPr>
              <a:t> de los hogares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600" dirty="0" smtClean="0">
                <a:latin typeface="+mj-lt"/>
              </a:rPr>
              <a:t>Incrementa el riesgo de </a:t>
            </a:r>
            <a:r>
              <a:rPr lang="es-ES" sz="1600" b="1" dirty="0" smtClean="0">
                <a:latin typeface="+mj-lt"/>
              </a:rPr>
              <a:t>muerte prematura </a:t>
            </a:r>
            <a:r>
              <a:rPr lang="es-ES" sz="1600" dirty="0" smtClean="0">
                <a:latin typeface="+mj-lt"/>
              </a:rPr>
              <a:t>por </a:t>
            </a:r>
            <a:r>
              <a:rPr lang="es-ES" sz="1600" b="1" dirty="0" smtClean="0">
                <a:latin typeface="+mj-lt"/>
              </a:rPr>
              <a:t>enfermedades cardiovasculares y respiratorias 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24" name="23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0" y="444778"/>
              <a:ext cx="9144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800" b="1" dirty="0" smtClean="0">
                  <a:latin typeface="+mn-lt"/>
                </a:rPr>
                <a:t>Impactos</a:t>
              </a:r>
              <a:r>
                <a:rPr lang="es-ES" sz="2800" dirty="0" smtClean="0">
                  <a:latin typeface="+mn-lt"/>
                </a:rPr>
                <a:t> de la pobreza energética </a:t>
              </a:r>
              <a:r>
                <a:rPr lang="es-ES" sz="2800" b="1" dirty="0" smtClean="0">
                  <a:latin typeface="+mn-lt"/>
                </a:rPr>
                <a:t>sobre la salud humana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564580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6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18457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800" dirty="0" smtClean="0">
                <a:latin typeface="+mj-lt"/>
              </a:rPr>
              <a:t>Habitar una </a:t>
            </a:r>
            <a:r>
              <a:rPr lang="es-ES" sz="1800" b="1" dirty="0" smtClean="0">
                <a:solidFill>
                  <a:srgbClr val="008000"/>
                </a:solidFill>
                <a:latin typeface="+mj-lt"/>
              </a:rPr>
              <a:t>vivienda con la Tª inadecuada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800" dirty="0" smtClean="0">
                <a:latin typeface="+mj-lt"/>
              </a:rPr>
              <a:t>Provoca cambios en la presión sanguínea, aumentando el riesgo de sufrir problemas cardiovasculares (derrames, infartos, </a:t>
            </a:r>
            <a:r>
              <a:rPr lang="es-ES" sz="1800" dirty="0" err="1" smtClean="0">
                <a:latin typeface="+mj-lt"/>
              </a:rPr>
              <a:t>etc</a:t>
            </a:r>
            <a:r>
              <a:rPr lang="es-ES" sz="1800" dirty="0" smtClean="0">
                <a:latin typeface="+mj-lt"/>
              </a:rPr>
              <a:t>) y afectando al sistema inmunológico.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800" dirty="0" smtClean="0">
                <a:latin typeface="+mj-lt"/>
              </a:rPr>
              <a:t>Puede provocar </a:t>
            </a:r>
            <a:r>
              <a:rPr lang="es-ES" sz="1800" b="1" dirty="0" smtClean="0">
                <a:latin typeface="+mj-lt"/>
              </a:rPr>
              <a:t>efectos acumulativos (constipados, gripes, artritis, asma)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+mj-lt"/>
              </a:rPr>
              <a:t>Temperaturas inferiores </a:t>
            </a:r>
            <a:r>
              <a:rPr lang="es-ES" sz="1400" b="1" dirty="0" smtClean="0">
                <a:latin typeface="+mj-lt"/>
              </a:rPr>
              <a:t>a 16º C afectan a las funciones respiratorias.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+mj-lt"/>
              </a:rPr>
              <a:t>Temperaturas inferiores </a:t>
            </a:r>
            <a:r>
              <a:rPr lang="es-ES" sz="1400" b="1" dirty="0" smtClean="0">
                <a:latin typeface="+mj-lt"/>
              </a:rPr>
              <a:t>a 12ºC afectan al sistema cardiovascular (vasoconstricción y peor circulación sanguínea)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+mj-lt"/>
              </a:rPr>
              <a:t>Temperaturas inferiores </a:t>
            </a:r>
            <a:r>
              <a:rPr lang="es-ES" sz="1400" b="1" dirty="0" smtClean="0">
                <a:latin typeface="+mj-lt"/>
              </a:rPr>
              <a:t>a 6ºC aumentan el riesgo de hipotermia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800" dirty="0" smtClean="0"/>
              <a:t>Provoca costes al sistema sanitario (860 millones de libras para el NHS británico)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_tradnl" sz="1400" dirty="0" smtClean="0"/>
              <a:t>Irlanda del Norte, se ha calculado que de los 109 millones de libras invertidos por el Estado en mejorar la eficiencia energética de viviendas entre 2001 y 2008 (programa </a:t>
            </a:r>
            <a:r>
              <a:rPr lang="es-ES_tradnl" sz="1400" i="1" dirty="0" err="1" smtClean="0"/>
              <a:t>Warm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Homes</a:t>
            </a:r>
            <a:r>
              <a:rPr lang="es-ES_tradnl" sz="1400" i="1" dirty="0" smtClean="0"/>
              <a:t>)</a:t>
            </a:r>
            <a:r>
              <a:rPr lang="es-ES_tradnl" sz="1400" dirty="0" smtClean="0"/>
              <a:t>, el 42% ha retornado a las arcas públicas en ahorros para el sistema nacional de salud (</a:t>
            </a:r>
            <a:r>
              <a:rPr lang="es-ES_tradnl" sz="1400" dirty="0" err="1" smtClean="0"/>
              <a:t>Liddell</a:t>
            </a:r>
            <a:r>
              <a:rPr lang="es-ES_tradnl" sz="1400" dirty="0" smtClean="0"/>
              <a:t>, 2008)</a:t>
            </a:r>
            <a:endParaRPr lang="es-ES" sz="1400" b="1" dirty="0" smtClean="0">
              <a:latin typeface="+mj-lt"/>
            </a:endParaRPr>
          </a:p>
        </p:txBody>
      </p:sp>
      <p:grpSp>
        <p:nvGrpSpPr>
          <p:cNvPr id="4" name="22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24" name="23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0" y="451674"/>
              <a:ext cx="9144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800" b="1" dirty="0" smtClean="0">
                  <a:latin typeface="+mn-lt"/>
                </a:rPr>
                <a:t>Impactos</a:t>
              </a:r>
              <a:r>
                <a:rPr lang="es-ES" sz="2800" dirty="0" smtClean="0">
                  <a:latin typeface="+mn-lt"/>
                </a:rPr>
                <a:t> de la pobreza energética </a:t>
              </a:r>
              <a:r>
                <a:rPr lang="es-ES" sz="2800" b="1" dirty="0" smtClean="0">
                  <a:latin typeface="+mn-lt"/>
                </a:rPr>
                <a:t>sobre la salud humana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8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6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800" dirty="0" smtClean="0">
                <a:latin typeface="+mj-lt"/>
              </a:rPr>
              <a:t>Habitar una </a:t>
            </a:r>
            <a:r>
              <a:rPr lang="es-ES" sz="1800" b="1" dirty="0" smtClean="0">
                <a:solidFill>
                  <a:schemeClr val="accent1"/>
                </a:solidFill>
                <a:latin typeface="+mj-lt"/>
              </a:rPr>
              <a:t>vivienda con la Tª inadecuada  impacta en población vulnerable (niños y ancianos)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800" b="1" dirty="0" smtClean="0"/>
              <a:t>Provoca el dilema “</a:t>
            </a:r>
            <a:r>
              <a:rPr lang="es-ES" sz="1800" b="1" dirty="0" err="1" smtClean="0"/>
              <a:t>Heat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or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Eat</a:t>
            </a:r>
            <a:r>
              <a:rPr lang="es-ES" sz="1800" b="1" dirty="0" smtClean="0"/>
              <a:t>”: </a:t>
            </a:r>
            <a:r>
              <a:rPr lang="es-ES" sz="1800" dirty="0" smtClean="0"/>
              <a:t>disminuye la ingesta de calorías, ganando menos peso en la estación en la que es más necesario para mantener el calor corporal. Esto retrasa el crecimiento y el desarrollo del sistema inmunológico en niños y como consecuencia: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000" b="1" dirty="0" smtClean="0"/>
              <a:t>Se incrementan los problemas respiratorios (alergias…)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000" b="1" dirty="0" smtClean="0"/>
              <a:t>Aumenta la ausencia de los escolares a las clases.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000" b="1" dirty="0" smtClean="0"/>
              <a:t>Empeoran los resultados escolares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000" b="1" dirty="0" smtClean="0"/>
              <a:t>Aumenta el grado de impotencia y frustración ante situaciones difíciles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800" dirty="0" smtClean="0"/>
              <a:t>En adultos y personas mayores: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000" b="1" dirty="0" smtClean="0"/>
              <a:t>Aumenta el aislamiento social.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000" b="1" dirty="0" smtClean="0"/>
              <a:t>Aumenta el sentimiento de inseguridad e infelicidad</a:t>
            </a:r>
          </a:p>
          <a:p>
            <a:pPr lvl="2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r>
              <a:rPr lang="es-ES" sz="1000" b="1" dirty="0" smtClean="0"/>
              <a:t>Afecta a la percepción sobre el estado de salud (en personas discapacitadas o enfermos crónicos)</a:t>
            </a:r>
          </a:p>
          <a:p>
            <a:pPr lvl="1" eaLnBrk="1" hangingPunct="1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v"/>
            </a:pPr>
            <a:endParaRPr lang="es-ES" sz="1800" b="1" dirty="0" smtClean="0">
              <a:latin typeface="+mj-lt"/>
            </a:endParaRPr>
          </a:p>
        </p:txBody>
      </p:sp>
      <p:sp>
        <p:nvSpPr>
          <p:cNvPr id="5125" name="7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221413"/>
            <a:ext cx="259238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smtClean="0">
                <a:solidFill>
                  <a:schemeClr val="bg1"/>
                </a:solidFill>
              </a:rPr>
              <a:t>Proyecto REPEX</a:t>
            </a:r>
          </a:p>
        </p:txBody>
      </p:sp>
      <p:grpSp>
        <p:nvGrpSpPr>
          <p:cNvPr id="4" name="22 Grupo"/>
          <p:cNvGrpSpPr/>
          <p:nvPr/>
        </p:nvGrpSpPr>
        <p:grpSpPr>
          <a:xfrm>
            <a:off x="0" y="0"/>
            <a:ext cx="9154344" cy="1477328"/>
            <a:chOff x="0" y="0"/>
            <a:chExt cx="9154344" cy="1477328"/>
          </a:xfrm>
        </p:grpSpPr>
        <p:sp>
          <p:nvSpPr>
            <p:cNvPr id="24" name="23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0344" y="477054"/>
              <a:ext cx="9144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800" b="1" dirty="0" smtClean="0">
                  <a:latin typeface="+mn-lt"/>
                </a:rPr>
                <a:t>Impactos</a:t>
              </a:r>
              <a:r>
                <a:rPr lang="es-ES" sz="2800" dirty="0" smtClean="0">
                  <a:latin typeface="+mn-lt"/>
                </a:rPr>
                <a:t> de la pobreza energética </a:t>
              </a:r>
              <a:r>
                <a:rPr lang="es-ES" sz="2800" b="1" dirty="0" smtClean="0">
                  <a:latin typeface="+mn-lt"/>
                </a:rPr>
                <a:t>sobre la salud humana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564580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4150" t="9240" r="42776" b="26921"/>
          <a:stretch>
            <a:fillRect/>
          </a:stretch>
        </p:blipFill>
        <p:spPr bwMode="auto">
          <a:xfrm>
            <a:off x="5724128" y="3212976"/>
            <a:ext cx="2575233" cy="31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73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113229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Impactos sobre la salud</a:t>
              </a:r>
              <a:endParaRPr lang="es-ES" sz="2400" dirty="0">
                <a:latin typeface="+mn-lt"/>
              </a:endParaRPr>
            </a:p>
            <a:p>
              <a:pPr marL="0" lvl="1" algn="ctr"/>
              <a:r>
                <a:rPr lang="es-ES" sz="2400" b="1" dirty="0" smtClean="0">
                  <a:latin typeface="+mn-lt"/>
                </a:rPr>
                <a:t>Mortalidad adicional de invierno</a:t>
              </a:r>
            </a:p>
          </p:txBody>
        </p:sp>
      </p:grpSp>
      <p:pic>
        <p:nvPicPr>
          <p:cNvPr id="8" name="Imagen 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3515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8 Conector recto"/>
          <p:cNvCxnSpPr/>
          <p:nvPr/>
        </p:nvCxnSpPr>
        <p:spPr>
          <a:xfrm>
            <a:off x="1547664" y="4005064"/>
            <a:ext cx="4793724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Rectángulo redondeado"/>
          <p:cNvSpPr/>
          <p:nvPr/>
        </p:nvSpPr>
        <p:spPr>
          <a:xfrm>
            <a:off x="3851920" y="3193792"/>
            <a:ext cx="2396862" cy="739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7.100 muertes al año según OMS (2011)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05670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Talleres sectoriales</a:t>
              </a:r>
              <a:endParaRPr lang="es-ES" sz="2400" dirty="0">
                <a:latin typeface="+mn-lt"/>
              </a:endParaRPr>
            </a:p>
            <a:p>
              <a:pPr marL="0" lvl="1" algn="ctr"/>
              <a:r>
                <a:rPr lang="es-ES" sz="2400" b="1" dirty="0" smtClean="0">
                  <a:latin typeface="+mn-lt"/>
                </a:rPr>
                <a:t>Visiones de los actores implicados</a:t>
              </a: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 dirty="0" smtClean="0"/>
              <a:t>11 </a:t>
            </a:r>
            <a:r>
              <a:rPr lang="es-ES" dirty="0"/>
              <a:t>talleres, 4 </a:t>
            </a:r>
            <a:r>
              <a:rPr lang="es-ES" dirty="0" smtClean="0"/>
              <a:t>ciudades, 94 entidades, 146 expertos </a:t>
            </a:r>
          </a:p>
          <a:p>
            <a:r>
              <a:rPr lang="es-ES" b="1" dirty="0" smtClean="0"/>
              <a:t>Rehabilitación </a:t>
            </a:r>
            <a:r>
              <a:rPr lang="es-ES" b="1" dirty="0"/>
              <a:t>de edificios</a:t>
            </a:r>
          </a:p>
          <a:p>
            <a:pPr lvl="1"/>
            <a:r>
              <a:rPr lang="es-ES" dirty="0"/>
              <a:t>Medidas paliativas vs solución a largo plazo</a:t>
            </a:r>
          </a:p>
          <a:p>
            <a:pPr lvl="1"/>
            <a:r>
              <a:rPr lang="es-ES" dirty="0"/>
              <a:t>Priorización de grupos vulnerables en financiación</a:t>
            </a:r>
          </a:p>
          <a:p>
            <a:r>
              <a:rPr lang="es-ES" b="1" dirty="0"/>
              <a:t>Facturas de la </a:t>
            </a:r>
            <a:r>
              <a:rPr lang="es-ES" b="1" dirty="0" smtClean="0"/>
              <a:t>energía </a:t>
            </a:r>
            <a:r>
              <a:rPr lang="es-ES" dirty="0" smtClean="0"/>
              <a:t>(eléctrica, gas y butano)</a:t>
            </a:r>
            <a:endParaRPr lang="es-ES" dirty="0"/>
          </a:p>
          <a:p>
            <a:pPr lvl="1"/>
            <a:r>
              <a:rPr lang="es-ES" dirty="0" smtClean="0"/>
              <a:t>Tipo de contrato, término de potencia, IVA reducido y transparencia en conceptos incluidos</a:t>
            </a:r>
          </a:p>
          <a:p>
            <a:pPr lvl="1"/>
            <a:r>
              <a:rPr lang="es-ES" dirty="0" smtClean="0"/>
              <a:t>Tarificación </a:t>
            </a:r>
            <a:r>
              <a:rPr lang="es-ES" dirty="0"/>
              <a:t>horaria, contadores inteligentes y </a:t>
            </a:r>
            <a:r>
              <a:rPr lang="es-ES" dirty="0" smtClean="0"/>
              <a:t>autoconsumo renovable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09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05670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Talleres sectoriales</a:t>
              </a:r>
              <a:endParaRPr lang="es-ES" sz="2400" dirty="0">
                <a:latin typeface="+mn-lt"/>
              </a:endParaRPr>
            </a:p>
            <a:p>
              <a:pPr marL="0" lvl="1" algn="ctr"/>
              <a:r>
                <a:rPr lang="es-ES" sz="2400" b="1" dirty="0" smtClean="0">
                  <a:latin typeface="+mn-lt"/>
                </a:rPr>
                <a:t>Visiones de los actores implicados</a:t>
              </a: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06254"/>
            <a:ext cx="8229600" cy="4619910"/>
          </a:xfrm>
        </p:spPr>
        <p:txBody>
          <a:bodyPr/>
          <a:lstStyle/>
          <a:p>
            <a:r>
              <a:rPr lang="es-ES" b="1" dirty="0" smtClean="0"/>
              <a:t>Bono social</a:t>
            </a:r>
          </a:p>
          <a:p>
            <a:pPr lvl="1"/>
            <a:r>
              <a:rPr lang="es-ES" dirty="0" smtClean="0"/>
              <a:t>Reformulación de criterios, asignación automática</a:t>
            </a:r>
          </a:p>
          <a:p>
            <a:pPr lvl="1"/>
            <a:r>
              <a:rPr lang="es-ES" dirty="0" smtClean="0"/>
              <a:t>Ajuste del descuento por renta familiar, clima, </a:t>
            </a:r>
            <a:r>
              <a:rPr lang="es-ES" dirty="0" err="1" smtClean="0"/>
              <a:t>etc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Ampliación a mercado libre, gas natural y licuado</a:t>
            </a:r>
          </a:p>
          <a:p>
            <a:pPr lvl="1"/>
            <a:r>
              <a:rPr lang="es-ES" dirty="0" smtClean="0"/>
              <a:t>Financiación con cargo a empresas o PGE</a:t>
            </a:r>
          </a:p>
          <a:p>
            <a:r>
              <a:rPr lang="es-ES" b="1" dirty="0" smtClean="0"/>
              <a:t>Cortes de suministro</a:t>
            </a:r>
          </a:p>
          <a:p>
            <a:pPr lvl="1"/>
            <a:r>
              <a:rPr lang="es-ES" dirty="0" smtClean="0"/>
              <a:t>Condiciones de mercado libre vs PVPC</a:t>
            </a:r>
          </a:p>
          <a:p>
            <a:pPr lvl="1"/>
            <a:r>
              <a:rPr lang="es-ES" dirty="0" smtClean="0"/>
              <a:t>Legislación </a:t>
            </a:r>
            <a:r>
              <a:rPr lang="es-ES" dirty="0" err="1" smtClean="0"/>
              <a:t>CCAAs</a:t>
            </a:r>
            <a:r>
              <a:rPr lang="es-ES" dirty="0" smtClean="0"/>
              <a:t> y convenios de colaboración</a:t>
            </a:r>
          </a:p>
          <a:p>
            <a:pPr lvl="1"/>
            <a:r>
              <a:rPr lang="es-ES" dirty="0" smtClean="0"/>
              <a:t>Saturación servicios sociales de ayuntamientos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40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05670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Talleres sectoriales</a:t>
              </a:r>
              <a:endParaRPr lang="es-ES" sz="2400" dirty="0">
                <a:latin typeface="+mn-lt"/>
              </a:endParaRPr>
            </a:p>
            <a:p>
              <a:pPr marL="0" lvl="1" algn="ctr"/>
              <a:r>
                <a:rPr lang="es-ES" sz="2400" b="1" dirty="0" smtClean="0">
                  <a:latin typeface="+mn-lt"/>
                </a:rPr>
                <a:t>Visiones de los actores implicados</a:t>
              </a: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06254"/>
            <a:ext cx="8229600" cy="4619910"/>
          </a:xfrm>
        </p:spPr>
        <p:txBody>
          <a:bodyPr/>
          <a:lstStyle/>
          <a:p>
            <a:r>
              <a:rPr lang="es-ES" b="1" dirty="0" smtClean="0"/>
              <a:t>Medidas de </a:t>
            </a:r>
            <a:r>
              <a:rPr lang="es-ES" b="1" dirty="0" err="1" smtClean="0"/>
              <a:t>microeficiencia</a:t>
            </a:r>
            <a:r>
              <a:rPr lang="es-ES" b="1" dirty="0" smtClean="0"/>
              <a:t> y sensibilización</a:t>
            </a:r>
          </a:p>
          <a:p>
            <a:pPr lvl="1"/>
            <a:r>
              <a:rPr lang="es-ES" dirty="0" smtClean="0"/>
              <a:t>Medidas de bajo coste vs rehabilitación integral</a:t>
            </a:r>
          </a:p>
          <a:p>
            <a:pPr lvl="1"/>
            <a:r>
              <a:rPr lang="es-ES" dirty="0" err="1" smtClean="0"/>
              <a:t>Visibilización</a:t>
            </a:r>
            <a:r>
              <a:rPr lang="es-ES" dirty="0" smtClean="0"/>
              <a:t> y comprensión del consumo</a:t>
            </a:r>
          </a:p>
          <a:p>
            <a:pPr lvl="1"/>
            <a:r>
              <a:rPr lang="es-ES" dirty="0" smtClean="0"/>
              <a:t>Apertura de nuevos canales de información</a:t>
            </a:r>
          </a:p>
          <a:p>
            <a:r>
              <a:rPr lang="es-ES" b="1" dirty="0" smtClean="0"/>
              <a:t>Información e investigación</a:t>
            </a:r>
          </a:p>
          <a:p>
            <a:pPr lvl="1"/>
            <a:r>
              <a:rPr lang="es-ES" dirty="0" smtClean="0"/>
              <a:t>Mejor uso de fuentes de información existentes</a:t>
            </a:r>
          </a:p>
          <a:p>
            <a:pPr lvl="1"/>
            <a:r>
              <a:rPr lang="es-ES" dirty="0" smtClean="0"/>
              <a:t>Aprovechamiento de servicios y actividades de alta “capilaridad” (</a:t>
            </a:r>
            <a:r>
              <a:rPr lang="es-ES" dirty="0" err="1" smtClean="0"/>
              <a:t>ej</a:t>
            </a:r>
            <a:r>
              <a:rPr lang="es-ES" dirty="0" smtClean="0"/>
              <a:t>: centros médicos)</a:t>
            </a:r>
          </a:p>
          <a:p>
            <a:pPr lvl="1"/>
            <a:r>
              <a:rPr lang="es-ES" dirty="0" smtClean="0"/>
              <a:t>Observatorio de pobreza energética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53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238278"/>
              <a:ext cx="9144000" cy="8659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Conclusiones</a:t>
              </a:r>
              <a:endParaRPr lang="es-ES" sz="2400" dirty="0">
                <a:latin typeface="+mn-lt"/>
              </a:endParaRPr>
            </a:p>
            <a:p>
              <a:pPr marL="0" lvl="1" algn="ctr"/>
              <a:r>
                <a:rPr lang="es-ES" sz="2400" b="1" dirty="0" smtClean="0">
                  <a:latin typeface="+mn-lt"/>
                </a:rPr>
                <a:t>Pobreza, vulnerabilidad y desigualdad energética</a:t>
              </a:r>
            </a:p>
          </p:txBody>
        </p:sp>
      </p:grpSp>
      <p:sp>
        <p:nvSpPr>
          <p:cNvPr id="9" name="Forma libre 8"/>
          <p:cNvSpPr/>
          <p:nvPr/>
        </p:nvSpPr>
        <p:spPr>
          <a:xfrm rot="21095736">
            <a:off x="1438011" y="3393797"/>
            <a:ext cx="5238416" cy="1732659"/>
          </a:xfrm>
          <a:custGeom>
            <a:avLst/>
            <a:gdLst>
              <a:gd name="connsiteX0" fmla="*/ 734182 w 6894247"/>
              <a:gd name="connsiteY0" fmla="*/ 10291 h 2310212"/>
              <a:gd name="connsiteX1" fmla="*/ 551302 w 6894247"/>
              <a:gd name="connsiteY1" fmla="*/ 1839091 h 2310212"/>
              <a:gd name="connsiteX2" fmla="*/ 4841948 w 6894247"/>
              <a:gd name="connsiteY2" fmla="*/ 2275189 h 2310212"/>
              <a:gd name="connsiteX3" fmla="*/ 6727019 w 6894247"/>
              <a:gd name="connsiteY3" fmla="*/ 1149774 h 2310212"/>
              <a:gd name="connsiteX4" fmla="*/ 734182 w 6894247"/>
              <a:gd name="connsiteY4" fmla="*/ 10291 h 23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47" h="2310212">
                <a:moveTo>
                  <a:pt x="734182" y="10291"/>
                </a:moveTo>
                <a:cubicBezTo>
                  <a:pt x="-295104" y="125177"/>
                  <a:pt x="-133326" y="1461608"/>
                  <a:pt x="551302" y="1839091"/>
                </a:cubicBezTo>
                <a:cubicBezTo>
                  <a:pt x="1235930" y="2216574"/>
                  <a:pt x="3812662" y="2390075"/>
                  <a:pt x="4841948" y="2275189"/>
                </a:cubicBezTo>
                <a:cubicBezTo>
                  <a:pt x="5871234" y="2160303"/>
                  <a:pt x="7404613" y="1527257"/>
                  <a:pt x="6727019" y="1149774"/>
                </a:cubicBezTo>
                <a:cubicBezTo>
                  <a:pt x="6049425" y="772291"/>
                  <a:pt x="1763468" y="-104595"/>
                  <a:pt x="734182" y="10291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 9"/>
          <p:cNvSpPr/>
          <p:nvPr/>
        </p:nvSpPr>
        <p:spPr>
          <a:xfrm rot="21034420">
            <a:off x="1175408" y="2470743"/>
            <a:ext cx="6228352" cy="3241901"/>
          </a:xfrm>
          <a:custGeom>
            <a:avLst/>
            <a:gdLst>
              <a:gd name="connsiteX0" fmla="*/ 1038861 w 8424569"/>
              <a:gd name="connsiteY0" fmla="*/ 8019 h 4556172"/>
              <a:gd name="connsiteX1" fmla="*/ 841913 w 8424569"/>
              <a:gd name="connsiteY1" fmla="*/ 3327995 h 4556172"/>
              <a:gd name="connsiteX2" fmla="*/ 8424399 w 8424569"/>
              <a:gd name="connsiteY2" fmla="*/ 4383072 h 4556172"/>
              <a:gd name="connsiteX3" fmla="*/ 1038861 w 8424569"/>
              <a:gd name="connsiteY3" fmla="*/ 8019 h 45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4569" h="4556172">
                <a:moveTo>
                  <a:pt x="1038861" y="8019"/>
                </a:moveTo>
                <a:cubicBezTo>
                  <a:pt x="-224887" y="-167827"/>
                  <a:pt x="-389010" y="2598820"/>
                  <a:pt x="841913" y="3327995"/>
                </a:cubicBezTo>
                <a:cubicBezTo>
                  <a:pt x="2072836" y="4057170"/>
                  <a:pt x="8386885" y="4934057"/>
                  <a:pt x="8424399" y="4383072"/>
                </a:cubicBezTo>
                <a:cubicBezTo>
                  <a:pt x="8461913" y="3832087"/>
                  <a:pt x="2302609" y="183865"/>
                  <a:pt x="1038861" y="8019"/>
                </a:cubicBezTo>
                <a:close/>
              </a:path>
            </a:pathLst>
          </a:custGeom>
          <a:solidFill>
            <a:srgbClr val="FF9999">
              <a:alpha val="14000"/>
            </a:srgbClr>
          </a:solidFill>
          <a:ln w="25400">
            <a:solidFill>
              <a:srgbClr val="FF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1004938" y="5970120"/>
            <a:ext cx="7147775" cy="0"/>
          </a:xfrm>
          <a:prstGeom prst="straightConnector1">
            <a:avLst/>
          </a:prstGeom>
          <a:ln w="1238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 flipV="1">
            <a:off x="4732196" y="1726935"/>
            <a:ext cx="42203" cy="4209757"/>
          </a:xfrm>
          <a:prstGeom prst="line">
            <a:avLst/>
          </a:prstGeom>
          <a:ln w="41275"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1004938" y="2302786"/>
            <a:ext cx="0" cy="37278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689371" y="1936962"/>
            <a:ext cx="269501" cy="39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653238" y="3767803"/>
            <a:ext cx="2014517" cy="66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500" b="1" dirty="0">
                <a:solidFill>
                  <a:srgbClr val="0033CC"/>
                </a:solidFill>
              </a:rPr>
              <a:t>Gastos desproporcionados</a:t>
            </a:r>
          </a:p>
        </p:txBody>
      </p:sp>
      <p:grpSp>
        <p:nvGrpSpPr>
          <p:cNvPr id="17" name="Grupo 16"/>
          <p:cNvGrpSpPr/>
          <p:nvPr/>
        </p:nvGrpSpPr>
        <p:grpSpPr>
          <a:xfrm rot="621370">
            <a:off x="1357668" y="4819055"/>
            <a:ext cx="5916790" cy="557823"/>
            <a:chOff x="1508705" y="4330222"/>
            <a:chExt cx="4927032" cy="886176"/>
          </a:xfrm>
        </p:grpSpPr>
        <p:sp>
          <p:nvSpPr>
            <p:cNvPr id="18" name="Forma libre 17"/>
            <p:cNvSpPr/>
            <p:nvPr/>
          </p:nvSpPr>
          <p:spPr>
            <a:xfrm rot="11058768">
              <a:off x="1508705" y="4330222"/>
              <a:ext cx="4391238" cy="639093"/>
            </a:xfrm>
            <a:custGeom>
              <a:avLst/>
              <a:gdLst>
                <a:gd name="connsiteX0" fmla="*/ 1402529 w 3928819"/>
                <a:gd name="connsiteY0" fmla="*/ 11023 h 1309991"/>
                <a:gd name="connsiteX1" fmla="*/ 37963 w 3928819"/>
                <a:gd name="connsiteY1" fmla="*/ 334580 h 1309991"/>
                <a:gd name="connsiteX2" fmla="*/ 614739 w 3928819"/>
                <a:gd name="connsiteY2" fmla="*/ 967626 h 1309991"/>
                <a:gd name="connsiteX3" fmla="*/ 3006246 w 3928819"/>
                <a:gd name="connsiteY3" fmla="*/ 1277116 h 1309991"/>
                <a:gd name="connsiteX4" fmla="*/ 3864375 w 3928819"/>
                <a:gd name="connsiteY4" fmla="*/ 193903 h 1309991"/>
                <a:gd name="connsiteX5" fmla="*/ 1402529 w 3928819"/>
                <a:gd name="connsiteY5" fmla="*/ 11023 h 130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8819" h="1309991">
                  <a:moveTo>
                    <a:pt x="1402529" y="11023"/>
                  </a:moveTo>
                  <a:cubicBezTo>
                    <a:pt x="764794" y="34469"/>
                    <a:pt x="169261" y="175146"/>
                    <a:pt x="37963" y="334580"/>
                  </a:cubicBezTo>
                  <a:cubicBezTo>
                    <a:pt x="-93335" y="494014"/>
                    <a:pt x="120025" y="810537"/>
                    <a:pt x="614739" y="967626"/>
                  </a:cubicBezTo>
                  <a:cubicBezTo>
                    <a:pt x="1109453" y="1124715"/>
                    <a:pt x="2464640" y="1406070"/>
                    <a:pt x="3006246" y="1277116"/>
                  </a:cubicBezTo>
                  <a:cubicBezTo>
                    <a:pt x="3547852" y="1148162"/>
                    <a:pt x="4124627" y="404918"/>
                    <a:pt x="3864375" y="193903"/>
                  </a:cubicBezTo>
                  <a:cubicBezTo>
                    <a:pt x="3604123" y="-17112"/>
                    <a:pt x="2040264" y="-12423"/>
                    <a:pt x="1402529" y="11023"/>
                  </a:cubicBezTo>
                  <a:close/>
                </a:path>
              </a:pathLst>
            </a:custGeom>
            <a:solidFill>
              <a:srgbClr val="FFC000">
                <a:alpha val="26000"/>
              </a:srgbClr>
            </a:solidFill>
            <a:ln w="222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3749715" y="4335075"/>
              <a:ext cx="2686022" cy="881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500" dirty="0">
                  <a:solidFill>
                    <a:srgbClr val="CC6600"/>
                  </a:solidFill>
                </a:rPr>
                <a:t>Retraso en pago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599659" y="4286194"/>
            <a:ext cx="5327605" cy="540112"/>
            <a:chOff x="3642624" y="2970794"/>
            <a:chExt cx="4085922" cy="720149"/>
          </a:xfrm>
        </p:grpSpPr>
        <p:sp>
          <p:nvSpPr>
            <p:cNvPr id="21" name="Forma libre 20"/>
            <p:cNvSpPr/>
            <p:nvPr/>
          </p:nvSpPr>
          <p:spPr>
            <a:xfrm>
              <a:off x="3642624" y="2970794"/>
              <a:ext cx="4026616" cy="592700"/>
            </a:xfrm>
            <a:custGeom>
              <a:avLst/>
              <a:gdLst>
                <a:gd name="connsiteX0" fmla="*/ 1946 w 1895938"/>
                <a:gd name="connsiteY0" fmla="*/ 996002 h 1488387"/>
                <a:gd name="connsiteX1" fmla="*/ 846007 w 1895938"/>
                <a:gd name="connsiteY1" fmla="*/ 1488371 h 1488387"/>
                <a:gd name="connsiteX2" fmla="*/ 1887016 w 1895938"/>
                <a:gd name="connsiteY2" fmla="*/ 1010070 h 1488387"/>
                <a:gd name="connsiteX3" fmla="*/ 1310241 w 1895938"/>
                <a:gd name="connsiteY3" fmla="*/ 81602 h 1488387"/>
                <a:gd name="connsiteX4" fmla="*/ 634992 w 1895938"/>
                <a:gd name="connsiteY4" fmla="*/ 151940 h 1488387"/>
                <a:gd name="connsiteX5" fmla="*/ 1946 w 1895938"/>
                <a:gd name="connsiteY5" fmla="*/ 996002 h 148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5938" h="1488387">
                  <a:moveTo>
                    <a:pt x="1946" y="996002"/>
                  </a:moveTo>
                  <a:cubicBezTo>
                    <a:pt x="37115" y="1218740"/>
                    <a:pt x="531829" y="1486026"/>
                    <a:pt x="846007" y="1488371"/>
                  </a:cubicBezTo>
                  <a:cubicBezTo>
                    <a:pt x="1160185" y="1490716"/>
                    <a:pt x="1809644" y="1244531"/>
                    <a:pt x="1887016" y="1010070"/>
                  </a:cubicBezTo>
                  <a:cubicBezTo>
                    <a:pt x="1964388" y="775609"/>
                    <a:pt x="1518912" y="224624"/>
                    <a:pt x="1310241" y="81602"/>
                  </a:cubicBezTo>
                  <a:cubicBezTo>
                    <a:pt x="1101570" y="-61420"/>
                    <a:pt x="853041" y="-2805"/>
                    <a:pt x="634992" y="151940"/>
                  </a:cubicBezTo>
                  <a:cubicBezTo>
                    <a:pt x="416943" y="306685"/>
                    <a:pt x="-33223" y="773264"/>
                    <a:pt x="1946" y="996002"/>
                  </a:cubicBezTo>
                  <a:close/>
                </a:path>
              </a:pathLst>
            </a:custGeom>
            <a:solidFill>
              <a:srgbClr val="00B050">
                <a:alpha val="22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882072" y="3012268"/>
              <a:ext cx="1846474" cy="678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500" dirty="0">
                  <a:solidFill>
                    <a:srgbClr val="006600"/>
                  </a:solidFill>
                </a:rPr>
                <a:t>Incapacidad T adecuada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144289" y="3209097"/>
            <a:ext cx="2827478" cy="1359856"/>
            <a:chOff x="1144289" y="3209097"/>
            <a:chExt cx="2827478" cy="1359856"/>
          </a:xfrm>
        </p:grpSpPr>
        <p:sp>
          <p:nvSpPr>
            <p:cNvPr id="24" name="Forma libre 23"/>
            <p:cNvSpPr/>
            <p:nvPr/>
          </p:nvSpPr>
          <p:spPr>
            <a:xfrm rot="21329621">
              <a:off x="1144289" y="3253881"/>
              <a:ext cx="2827478" cy="1315072"/>
            </a:xfrm>
            <a:custGeom>
              <a:avLst/>
              <a:gdLst>
                <a:gd name="connsiteX0" fmla="*/ 480087 w 2779977"/>
                <a:gd name="connsiteY0" fmla="*/ 29596 h 1554762"/>
                <a:gd name="connsiteX1" fmla="*/ 15854 w 2779977"/>
                <a:gd name="connsiteY1" fmla="*/ 521965 h 1554762"/>
                <a:gd name="connsiteX2" fmla="*/ 297207 w 2779977"/>
                <a:gd name="connsiteY2" fmla="*/ 1211282 h 1554762"/>
                <a:gd name="connsiteX3" fmla="*/ 2013466 w 2779977"/>
                <a:gd name="connsiteY3" fmla="*/ 1492636 h 1554762"/>
                <a:gd name="connsiteX4" fmla="*/ 2716850 w 2779977"/>
                <a:gd name="connsiteY4" fmla="*/ 1408230 h 1554762"/>
                <a:gd name="connsiteX5" fmla="*/ 480087 w 2779977"/>
                <a:gd name="connsiteY5" fmla="*/ 29596 h 155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9977" h="1554762">
                  <a:moveTo>
                    <a:pt x="480087" y="29596"/>
                  </a:moveTo>
                  <a:cubicBezTo>
                    <a:pt x="29921" y="-118115"/>
                    <a:pt x="46334" y="325017"/>
                    <a:pt x="15854" y="521965"/>
                  </a:cubicBezTo>
                  <a:cubicBezTo>
                    <a:pt x="-14626" y="718913"/>
                    <a:pt x="-35728" y="1049504"/>
                    <a:pt x="297207" y="1211282"/>
                  </a:cubicBezTo>
                  <a:cubicBezTo>
                    <a:pt x="630142" y="1373061"/>
                    <a:pt x="1610192" y="1459811"/>
                    <a:pt x="2013466" y="1492636"/>
                  </a:cubicBezTo>
                  <a:cubicBezTo>
                    <a:pt x="2416740" y="1525461"/>
                    <a:pt x="2967724" y="1652070"/>
                    <a:pt x="2716850" y="1408230"/>
                  </a:cubicBezTo>
                  <a:cubicBezTo>
                    <a:pt x="2465976" y="1164390"/>
                    <a:pt x="930253" y="177307"/>
                    <a:pt x="480087" y="2959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266800" y="3209097"/>
              <a:ext cx="1819849" cy="660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dirty="0">
                  <a:solidFill>
                    <a:srgbClr val="0033CC"/>
                  </a:solidFill>
                </a:rPr>
                <a:t>LIHC</a:t>
              </a:r>
            </a:p>
          </p:txBody>
        </p:sp>
      </p:grpSp>
      <p:sp>
        <p:nvSpPr>
          <p:cNvPr id="28" name="Forma libre 27"/>
          <p:cNvSpPr/>
          <p:nvPr/>
        </p:nvSpPr>
        <p:spPr>
          <a:xfrm>
            <a:off x="1857246" y="2961833"/>
            <a:ext cx="1900731" cy="1204874"/>
          </a:xfrm>
          <a:custGeom>
            <a:avLst/>
            <a:gdLst>
              <a:gd name="connsiteX0" fmla="*/ 480087 w 2779977"/>
              <a:gd name="connsiteY0" fmla="*/ 29596 h 1554762"/>
              <a:gd name="connsiteX1" fmla="*/ 15854 w 2779977"/>
              <a:gd name="connsiteY1" fmla="*/ 521965 h 1554762"/>
              <a:gd name="connsiteX2" fmla="*/ 297207 w 2779977"/>
              <a:gd name="connsiteY2" fmla="*/ 1211282 h 1554762"/>
              <a:gd name="connsiteX3" fmla="*/ 2013466 w 2779977"/>
              <a:gd name="connsiteY3" fmla="*/ 1492636 h 1554762"/>
              <a:gd name="connsiteX4" fmla="*/ 2716850 w 2779977"/>
              <a:gd name="connsiteY4" fmla="*/ 1408230 h 1554762"/>
              <a:gd name="connsiteX5" fmla="*/ 480087 w 2779977"/>
              <a:gd name="connsiteY5" fmla="*/ 29596 h 15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9977" h="1554762">
                <a:moveTo>
                  <a:pt x="480087" y="29596"/>
                </a:moveTo>
                <a:cubicBezTo>
                  <a:pt x="29921" y="-118115"/>
                  <a:pt x="46334" y="325017"/>
                  <a:pt x="15854" y="521965"/>
                </a:cubicBezTo>
                <a:cubicBezTo>
                  <a:pt x="-14626" y="718913"/>
                  <a:pt x="-35728" y="1049504"/>
                  <a:pt x="297207" y="1211282"/>
                </a:cubicBezTo>
                <a:cubicBezTo>
                  <a:pt x="630142" y="1373061"/>
                  <a:pt x="1610192" y="1459811"/>
                  <a:pt x="2013466" y="1492636"/>
                </a:cubicBezTo>
                <a:cubicBezTo>
                  <a:pt x="2416740" y="1525461"/>
                  <a:pt x="2967724" y="1652070"/>
                  <a:pt x="2716850" y="1408230"/>
                </a:cubicBezTo>
                <a:cubicBezTo>
                  <a:pt x="2465976" y="1164390"/>
                  <a:pt x="930253" y="177307"/>
                  <a:pt x="480087" y="29596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33CC"/>
              </a:solidFill>
            </a:endParaRPr>
          </a:p>
          <a:p>
            <a:pPr algn="ctr"/>
            <a:endParaRPr lang="es-ES" dirty="0">
              <a:solidFill>
                <a:srgbClr val="0033CC"/>
              </a:solidFill>
            </a:endParaRPr>
          </a:p>
          <a:p>
            <a:pPr algn="ctr"/>
            <a:endParaRPr lang="es-ES" dirty="0" smtClean="0">
              <a:solidFill>
                <a:srgbClr val="0033CC"/>
              </a:solidFill>
            </a:endParaRPr>
          </a:p>
          <a:p>
            <a:pPr algn="ctr"/>
            <a:endParaRPr lang="es-ES" dirty="0">
              <a:solidFill>
                <a:srgbClr val="0033CC"/>
              </a:solidFill>
            </a:endParaRPr>
          </a:p>
          <a:p>
            <a:endParaRPr lang="es-ES" dirty="0" smtClean="0">
              <a:solidFill>
                <a:srgbClr val="0033CC"/>
              </a:solidFill>
            </a:endParaRPr>
          </a:p>
          <a:p>
            <a:r>
              <a:rPr lang="es-ES" dirty="0" smtClean="0">
                <a:solidFill>
                  <a:srgbClr val="0033CC"/>
                </a:solidFill>
              </a:rPr>
              <a:t>MIS</a:t>
            </a:r>
          </a:p>
          <a:p>
            <a:endParaRPr lang="es-ES" dirty="0">
              <a:solidFill>
                <a:srgbClr val="0033CC"/>
              </a:solidFill>
            </a:endParaRPr>
          </a:p>
          <a:p>
            <a:endParaRPr lang="es-ES" dirty="0" smtClean="0">
              <a:solidFill>
                <a:srgbClr val="0033CC"/>
              </a:solidFill>
            </a:endParaRPr>
          </a:p>
          <a:p>
            <a:endParaRPr lang="es-ES" dirty="0" smtClean="0">
              <a:solidFill>
                <a:srgbClr val="0033CC"/>
              </a:solidFill>
            </a:endParaRPr>
          </a:p>
          <a:p>
            <a:pPr algn="ctr"/>
            <a:endParaRPr lang="es-ES" dirty="0">
              <a:solidFill>
                <a:srgbClr val="0033CC"/>
              </a:solidFill>
            </a:endParaRPr>
          </a:p>
          <a:p>
            <a:pPr algn="ctr"/>
            <a:endParaRPr lang="es-ES" dirty="0" smtClean="0">
              <a:solidFill>
                <a:srgbClr val="0033CC"/>
              </a:solidFill>
            </a:endParaRPr>
          </a:p>
          <a:p>
            <a:pPr algn="ctr"/>
            <a:endParaRPr lang="es-ES" dirty="0">
              <a:solidFill>
                <a:srgbClr val="0033CC"/>
              </a:solidFill>
            </a:endParaRPr>
          </a:p>
          <a:p>
            <a:pPr algn="ctr"/>
            <a:endParaRPr lang="es-ES" dirty="0" smtClean="0">
              <a:solidFill>
                <a:srgbClr val="0033CC"/>
              </a:solidFill>
            </a:endParaRPr>
          </a:p>
          <a:p>
            <a:pPr algn="ctr"/>
            <a:endParaRPr lang="es-ES" dirty="0">
              <a:solidFill>
                <a:srgbClr val="0033CC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051005" y="2226478"/>
            <a:ext cx="2426056" cy="66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FF0000"/>
                </a:solidFill>
              </a:rPr>
              <a:t>VULNERABILIDAD </a:t>
            </a:r>
          </a:p>
          <a:p>
            <a:r>
              <a:rPr lang="es-ES" b="1" dirty="0">
                <a:solidFill>
                  <a:srgbClr val="FF0000"/>
                </a:solidFill>
              </a:rPr>
              <a:t>ENERGÉTICA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082361" y="3016219"/>
            <a:ext cx="7005829" cy="418639"/>
            <a:chOff x="1082361" y="3016219"/>
            <a:chExt cx="7005829" cy="418639"/>
          </a:xfrm>
        </p:grpSpPr>
        <p:cxnSp>
          <p:nvCxnSpPr>
            <p:cNvPr id="31" name="Straight Arrow Connector 2"/>
            <p:cNvCxnSpPr/>
            <p:nvPr/>
          </p:nvCxnSpPr>
          <p:spPr>
            <a:xfrm>
              <a:off x="1082361" y="3434858"/>
              <a:ext cx="665820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ángulo 22"/>
            <p:cNvSpPr/>
            <p:nvPr/>
          </p:nvSpPr>
          <p:spPr>
            <a:xfrm>
              <a:off x="4798196" y="3016219"/>
              <a:ext cx="3289994" cy="330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>
                  <a:solidFill>
                    <a:schemeClr val="tx1"/>
                  </a:solidFill>
                </a:rPr>
                <a:t>DESIGUALDAD ENERGÉTICA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99069" y="4644102"/>
            <a:ext cx="8593048" cy="1712479"/>
            <a:chOff x="499069" y="4644102"/>
            <a:chExt cx="8593048" cy="1712479"/>
          </a:xfrm>
        </p:grpSpPr>
        <p:sp>
          <p:nvSpPr>
            <p:cNvPr id="34" name="Rectángulo 33"/>
            <p:cNvSpPr/>
            <p:nvPr/>
          </p:nvSpPr>
          <p:spPr>
            <a:xfrm>
              <a:off x="4791618" y="6008405"/>
              <a:ext cx="3186332" cy="348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Niveles de renta (</a:t>
              </a:r>
              <a:r>
                <a:rPr lang="es-ES" dirty="0" err="1" smtClean="0">
                  <a:solidFill>
                    <a:schemeClr val="tx1"/>
                  </a:solidFill>
                </a:rPr>
                <a:t>decilas</a:t>
              </a:r>
              <a:r>
                <a:rPr lang="es-ES" dirty="0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69" y="5836877"/>
              <a:ext cx="416755" cy="416755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366" y="4644102"/>
              <a:ext cx="1302751" cy="1302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9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  <p:bldP spid="16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800" b="1" dirty="0" smtClean="0"/>
              <a:t>Pobreza energética</a:t>
            </a:r>
          </a:p>
          <a:p>
            <a:pPr marL="457200" lvl="1" indent="0">
              <a:buNone/>
            </a:pPr>
            <a:r>
              <a:rPr lang="es-ES" sz="2400" dirty="0" smtClean="0"/>
              <a:t>Incapacidad </a:t>
            </a:r>
            <a:r>
              <a:rPr lang="es-ES" sz="2400" dirty="0"/>
              <a:t>de pagar una cantidad de energía suficiente </a:t>
            </a:r>
            <a:r>
              <a:rPr lang="es-ES" sz="2400" dirty="0" smtClean="0"/>
              <a:t>y/o gastos </a:t>
            </a:r>
            <a:r>
              <a:rPr lang="es-ES" sz="2400" dirty="0"/>
              <a:t>excesivos </a:t>
            </a:r>
            <a:r>
              <a:rPr lang="es-ES" sz="2400" dirty="0" smtClean="0"/>
              <a:t>en energía domésticos (Tirado Herrero et al., 2012)</a:t>
            </a:r>
            <a:endParaRPr lang="es-ES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2800" b="1" dirty="0" smtClean="0"/>
              <a:t>Vulnerabilidad energética</a:t>
            </a:r>
          </a:p>
          <a:p>
            <a:pPr marL="457200" lvl="1" indent="0">
              <a:buNone/>
            </a:pPr>
            <a:r>
              <a:rPr lang="es-ES" sz="2400" dirty="0"/>
              <a:t>P</a:t>
            </a:r>
            <a:r>
              <a:rPr lang="es-ES" sz="2400" dirty="0" smtClean="0"/>
              <a:t>ropensión a </a:t>
            </a:r>
            <a:r>
              <a:rPr lang="es-ES" sz="2400" dirty="0"/>
              <a:t>experimentar una situación en la que </a:t>
            </a:r>
            <a:r>
              <a:rPr lang="es-ES" sz="2400" dirty="0" smtClean="0"/>
              <a:t>el hogar </a:t>
            </a:r>
            <a:r>
              <a:rPr lang="es-ES" sz="2400" dirty="0"/>
              <a:t>no recibe una cantidad adecuada de servicios de la energía (</a:t>
            </a:r>
            <a:r>
              <a:rPr lang="es-ES" sz="2400" dirty="0" err="1"/>
              <a:t>Bouzarovski</a:t>
            </a:r>
            <a:r>
              <a:rPr lang="es-ES" sz="2400" dirty="0"/>
              <a:t> y </a:t>
            </a:r>
            <a:r>
              <a:rPr lang="es-ES" sz="2400" dirty="0" err="1"/>
              <a:t>Petrova</a:t>
            </a:r>
            <a:r>
              <a:rPr lang="es-ES" sz="2400" dirty="0"/>
              <a:t>, 2015).</a:t>
            </a:r>
            <a:endParaRPr lang="es-ES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sz="2800" b="1" dirty="0" smtClean="0"/>
              <a:t>Desigualdad energética</a:t>
            </a:r>
          </a:p>
          <a:p>
            <a:pPr marL="457200" lvl="1" indent="0">
              <a:buNone/>
            </a:pPr>
            <a:r>
              <a:rPr lang="es-ES" sz="2400" dirty="0" smtClean="0"/>
              <a:t>Disparidad en niveles de consumo y pobreza energética entre hogares con diferente poder adquisitivo</a:t>
            </a:r>
            <a:endParaRPr lang="es-ES" sz="2400" dirty="0"/>
          </a:p>
        </p:txBody>
      </p:sp>
      <p:grpSp>
        <p:nvGrpSpPr>
          <p:cNvPr id="6" name="29 Grupo"/>
          <p:cNvGrpSpPr/>
          <p:nvPr/>
        </p:nvGrpSpPr>
        <p:grpSpPr>
          <a:xfrm>
            <a:off x="0" y="0"/>
            <a:ext cx="9159607" cy="1477328"/>
            <a:chOff x="0" y="0"/>
            <a:chExt cx="9159607" cy="1477328"/>
          </a:xfrm>
        </p:grpSpPr>
        <p:sp>
          <p:nvSpPr>
            <p:cNvPr id="7" name="30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8" name="31 CuadroTexto"/>
            <p:cNvSpPr txBox="1"/>
            <p:nvPr/>
          </p:nvSpPr>
          <p:spPr>
            <a:xfrm>
              <a:off x="15607" y="169684"/>
              <a:ext cx="9144000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3600" dirty="0" smtClean="0"/>
                <a:t>Pobreza, vulnerabilidad y desigualdad energética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7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3256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Título"/>
          <p:cNvGrpSpPr>
            <a:grpSpLocks noGrp="1"/>
          </p:cNvGrpSpPr>
          <p:nvPr/>
        </p:nvGrpSpPr>
        <p:grpSpPr>
          <a:xfrm>
            <a:off x="0" y="0"/>
            <a:ext cx="9144000" cy="1417638"/>
            <a:chOff x="0" y="0"/>
            <a:chExt cx="9144000" cy="1477328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0" y="305670"/>
              <a:ext cx="9144000" cy="4811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dirty="0" smtClean="0">
                  <a:latin typeface="+mn-lt"/>
                </a:rPr>
                <a:t>Propuestas de actuación</a:t>
              </a:r>
              <a:endParaRPr lang="es-ES" sz="2400" dirty="0">
                <a:latin typeface="+mn-lt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28800"/>
            <a:ext cx="8229600" cy="46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Elaboración de una </a:t>
            </a:r>
            <a:r>
              <a:rPr lang="es-ES" b="1" dirty="0" smtClean="0"/>
              <a:t>estrategia estatal de lucha contra la pobreza energética</a:t>
            </a:r>
          </a:p>
          <a:p>
            <a:r>
              <a:rPr lang="es-ES" dirty="0" smtClean="0"/>
              <a:t>Reformulación del </a:t>
            </a:r>
            <a:r>
              <a:rPr lang="es-ES" b="1" dirty="0" smtClean="0"/>
              <a:t>bono social</a:t>
            </a:r>
          </a:p>
          <a:p>
            <a:r>
              <a:rPr lang="es-ES" dirty="0" smtClean="0"/>
              <a:t>Actuar sobre los </a:t>
            </a:r>
            <a:r>
              <a:rPr lang="es-ES" b="1" dirty="0" smtClean="0"/>
              <a:t>cortes de suministro</a:t>
            </a:r>
          </a:p>
          <a:p>
            <a:r>
              <a:rPr lang="es-ES" b="1" dirty="0" smtClean="0"/>
              <a:t>Rehabilitación energética </a:t>
            </a:r>
            <a:r>
              <a:rPr lang="es-ES" dirty="0" smtClean="0"/>
              <a:t>de viviendas</a:t>
            </a:r>
          </a:p>
          <a:p>
            <a:r>
              <a:rPr lang="es-ES" dirty="0" smtClean="0"/>
              <a:t>Medidas de </a:t>
            </a:r>
            <a:r>
              <a:rPr lang="es-ES" b="1" dirty="0" err="1" smtClean="0"/>
              <a:t>microeficiencia</a:t>
            </a:r>
            <a:r>
              <a:rPr lang="es-ES" b="1" dirty="0" smtClean="0"/>
              <a:t> y sensibilización</a:t>
            </a:r>
          </a:p>
          <a:p>
            <a:r>
              <a:rPr lang="es-ES" dirty="0" smtClean="0"/>
              <a:t>Mejora de las </a:t>
            </a:r>
            <a:r>
              <a:rPr lang="es-ES" b="1" dirty="0" smtClean="0"/>
              <a:t>fuentes de información</a:t>
            </a:r>
          </a:p>
          <a:p>
            <a:r>
              <a:rPr lang="es-ES" dirty="0" smtClean="0"/>
              <a:t>Coordinación de </a:t>
            </a:r>
            <a:r>
              <a:rPr lang="es-ES" b="1" dirty="0" smtClean="0"/>
              <a:t>administraciones y actores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27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16" name="1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0" y="620688"/>
              <a:ext cx="9144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s-ES" sz="2800" dirty="0" smtClean="0">
                  <a:latin typeface="+mn-lt"/>
                </a:rPr>
                <a:t>Proyectos Pobreza Energética 2016</a:t>
              </a:r>
            </a:p>
          </p:txBody>
        </p:sp>
      </p:grpSp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0" y="1430730"/>
            <a:ext cx="557817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s-ES" b="1" dirty="0" smtClean="0">
                <a:latin typeface="+mn-lt"/>
                <a:cs typeface="+mn-cs"/>
              </a:rPr>
              <a:t>Continúa con diferentes </a:t>
            </a:r>
            <a:r>
              <a:rPr lang="es-ES" b="1" dirty="0" smtClean="0">
                <a:solidFill>
                  <a:srgbClr val="0070C0"/>
                </a:solidFill>
                <a:latin typeface="+mn-lt"/>
                <a:cs typeface="+mn-cs"/>
              </a:rPr>
              <a:t>ámbitos de trabajo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b="1" dirty="0" smtClean="0">
                <a:solidFill>
                  <a:srgbClr val="0070C0"/>
                </a:solidFill>
                <a:latin typeface="+mn-lt"/>
                <a:cs typeface="+mn-cs"/>
              </a:rPr>
              <a:t>Análisis y evolución </a:t>
            </a:r>
            <a:r>
              <a:rPr lang="es-ES" sz="1350" b="1" dirty="0" smtClean="0">
                <a:latin typeface="+mn-lt"/>
                <a:cs typeface="+mn-cs"/>
              </a:rPr>
              <a:t>de la pobreza energética en España. </a:t>
            </a:r>
            <a:r>
              <a:rPr lang="es-ES" sz="1350" b="1" dirty="0" smtClean="0">
                <a:solidFill>
                  <a:srgbClr val="FF9900"/>
                </a:solidFill>
                <a:latin typeface="+mn-lt"/>
                <a:cs typeface="+mn-cs"/>
              </a:rPr>
              <a:t>Estudio 2016 </a:t>
            </a:r>
            <a:r>
              <a:rPr lang="es-ES" sz="1350" b="1" dirty="0" smtClean="0">
                <a:latin typeface="+mn-lt"/>
                <a:cs typeface="+mn-cs"/>
              </a:rPr>
              <a:t>con énfasis en la búsqueda de soluciones.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b="1" dirty="0" smtClean="0">
                <a:latin typeface="+mn-lt"/>
                <a:cs typeface="+mn-cs"/>
              </a:rPr>
              <a:t>Mejora del conocimiento empírico. </a:t>
            </a:r>
            <a:r>
              <a:rPr lang="es-ES" sz="1350" b="1" dirty="0" smtClean="0">
                <a:solidFill>
                  <a:srgbClr val="FF9900"/>
                </a:solidFill>
                <a:latin typeface="+mn-lt"/>
                <a:cs typeface="+mn-cs"/>
              </a:rPr>
              <a:t>Proyectos in situ (</a:t>
            </a:r>
            <a:r>
              <a:rPr lang="es-ES" sz="1350" b="1" dirty="0" err="1" smtClean="0">
                <a:latin typeface="+mn-lt"/>
                <a:cs typeface="+mn-cs"/>
              </a:rPr>
              <a:t>Azuqueca</a:t>
            </a:r>
            <a:r>
              <a:rPr lang="es-ES" sz="1350" b="1" dirty="0" smtClean="0">
                <a:latin typeface="+mn-lt"/>
                <a:cs typeface="+mn-cs"/>
              </a:rPr>
              <a:t> de Henares)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dirty="0" smtClean="0"/>
              <a:t>Revisión de metodologías con equipos europeos de investigación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dirty="0" smtClean="0"/>
              <a:t>Generación de </a:t>
            </a:r>
            <a:r>
              <a:rPr lang="es-ES" sz="1350" b="1" dirty="0" smtClean="0"/>
              <a:t>espacios de debate </a:t>
            </a:r>
            <a:r>
              <a:rPr lang="es-ES" sz="1350" dirty="0" smtClean="0"/>
              <a:t>y discusión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dirty="0" smtClean="0"/>
              <a:t>Búsqueda, diseño y aplicación de </a:t>
            </a:r>
            <a:r>
              <a:rPr lang="es-ES" sz="1350" b="1" dirty="0" smtClean="0"/>
              <a:t>soluciones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b="1" dirty="0" smtClean="0"/>
              <a:t>Comunicación </a:t>
            </a:r>
            <a:r>
              <a:rPr lang="es-ES" sz="1350" dirty="0" smtClean="0"/>
              <a:t>y difusión 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b="1" dirty="0" smtClean="0"/>
              <a:t>Colaboración</a:t>
            </a:r>
            <a:r>
              <a:rPr lang="es-ES" sz="1350" dirty="0" smtClean="0"/>
              <a:t> con todos los agentes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dirty="0" smtClean="0"/>
              <a:t>Formación en </a:t>
            </a:r>
            <a:r>
              <a:rPr lang="es-ES" sz="1350" b="1" dirty="0" smtClean="0"/>
              <a:t>ahorro y eficiencia energética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1350" b="1" dirty="0" smtClean="0"/>
              <a:t>Punto de Información al Consumidor Vulnerable</a:t>
            </a:r>
          </a:p>
          <a:p>
            <a:pPr marL="548957" lvl="2" indent="-27432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s-ES" sz="1350" dirty="0" smtClean="0"/>
          </a:p>
        </p:txBody>
      </p:sp>
      <p:pic>
        <p:nvPicPr>
          <p:cNvPr id="2052" name="Picture 4" descr="Información sobre el taller de Eficiencia energética que organiza ACA con el apoyo del Ayuntamiento de Azuqueca y la colaboración de la Obra Social la Caixa el 23 de Diciembre en Azuqueca de Henares a la 19:00 en el Centro Cultural. La dirección del acto es calle Francisco Vives, 3. Es un taller dirigido a las vecinas y vecinos de Azuqueca de Henares: Asistencia gratuit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71" y="1628016"/>
            <a:ext cx="3028217" cy="17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036" t="14881" r="11345" b="13687"/>
          <a:stretch/>
        </p:blipFill>
        <p:spPr>
          <a:xfrm>
            <a:off x="4067944" y="3861048"/>
            <a:ext cx="5132348" cy="26207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7" y="5501612"/>
            <a:ext cx="1808517" cy="135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3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/>
          <p:nvPr/>
        </p:nvGrpSpPr>
        <p:grpSpPr>
          <a:xfrm>
            <a:off x="0" y="0"/>
            <a:ext cx="9163127" cy="1477328"/>
            <a:chOff x="0" y="0"/>
            <a:chExt cx="9163127" cy="1477328"/>
          </a:xfrm>
        </p:grpSpPr>
        <p:sp>
          <p:nvSpPr>
            <p:cNvPr id="16" name="15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9127" y="477054"/>
              <a:ext cx="91440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s-ES" sz="3600" dirty="0" smtClean="0">
                  <a:solidFill>
                    <a:srgbClr val="FF9900"/>
                  </a:solidFill>
                  <a:latin typeface="+mn-lt"/>
                </a:rPr>
                <a:t>PICV. Proyecto colectivo y capilar</a:t>
              </a: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1170747" y="1741151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tx2">
                    <a:lumMod val="75000"/>
                  </a:schemeClr>
                </a:solidFill>
              </a:rPr>
              <a:t>www.pobrezaenergetica.info</a:t>
            </a:r>
            <a:endParaRPr lang="es-E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3418" t="29315" r="14726" b="24055"/>
          <a:stretch/>
        </p:blipFill>
        <p:spPr>
          <a:xfrm>
            <a:off x="265248" y="2852936"/>
            <a:ext cx="8651758" cy="315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5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ext Box 198"/>
          <p:cNvSpPr txBox="1">
            <a:spLocks noChangeArrowheads="1"/>
          </p:cNvSpPr>
          <p:nvPr/>
        </p:nvSpPr>
        <p:spPr bwMode="auto">
          <a:xfrm>
            <a:off x="174625" y="5021263"/>
            <a:ext cx="62944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s-ES" sz="1000" b="1" dirty="0">
                <a:latin typeface="LondonMM" pitchFamily="2" charset="0"/>
                <a:cs typeface="Times New Roman" pitchFamily="18" charset="0"/>
              </a:rPr>
              <a:t> </a:t>
            </a:r>
            <a:endParaRPr lang="es-ES" sz="1600" dirty="0">
              <a:cs typeface="Times New Roman" pitchFamily="18" charset="0"/>
            </a:endParaRPr>
          </a:p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3565" name="2 Subtítulo"/>
          <p:cNvSpPr txBox="1">
            <a:spLocks/>
          </p:cNvSpPr>
          <p:nvPr/>
        </p:nvSpPr>
        <p:spPr bwMode="auto">
          <a:xfrm>
            <a:off x="539552" y="2132856"/>
            <a:ext cx="79184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s-ES" sz="4400" b="1" dirty="0"/>
              <a:t>Muchas gracias por su atención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454622"/>
            <a:ext cx="1979712" cy="14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30 Grupo"/>
          <p:cNvGrpSpPr/>
          <p:nvPr/>
        </p:nvGrpSpPr>
        <p:grpSpPr>
          <a:xfrm>
            <a:off x="0" y="0"/>
            <a:ext cx="9144000" cy="4747796"/>
            <a:chOff x="0" y="-188640"/>
            <a:chExt cx="9144000" cy="4747796"/>
          </a:xfrm>
        </p:grpSpPr>
        <p:sp>
          <p:nvSpPr>
            <p:cNvPr id="32" name="31 CuadroTexto"/>
            <p:cNvSpPr txBox="1"/>
            <p:nvPr/>
          </p:nvSpPr>
          <p:spPr>
            <a:xfrm>
              <a:off x="0" y="-188640"/>
              <a:ext cx="9144000" cy="3416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0" y="1512168"/>
              <a:ext cx="9144000" cy="3046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Muchas gracias</a:t>
              </a:r>
            </a:p>
            <a:p>
              <a:pPr algn="ctr"/>
              <a:r>
                <a:rPr lang="es-ES" sz="3200" dirty="0" smtClean="0">
                  <a:solidFill>
                    <a:schemeClr val="tx2"/>
                  </a:solidFill>
                  <a:latin typeface="+mj-lt"/>
                  <a:hlinkClick r:id="rId3"/>
                </a:rPr>
                <a:t>www.cienciasambientales.org.es</a:t>
              </a:r>
              <a:endParaRPr lang="es-ES" sz="3200" dirty="0" smtClean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s-ES" sz="3200" b="1" dirty="0" smtClean="0">
                  <a:solidFill>
                    <a:schemeClr val="tx2"/>
                  </a:solidFill>
                  <a:latin typeface="+mj-lt"/>
                  <a:hlinkClick r:id="rId4"/>
                </a:rPr>
                <a:t>www.pobrezaenergetica.info</a:t>
              </a:r>
              <a:r>
                <a:rPr lang="es-ES" sz="3200" b="1" dirty="0" smtClean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s-ES" sz="3600" b="1" dirty="0" smtClean="0">
                  <a:latin typeface="+mj-lt"/>
                </a:rPr>
                <a:t> </a:t>
              </a:r>
              <a:r>
                <a:rPr lang="es-ES" sz="2000" b="1" dirty="0" smtClean="0">
                  <a:solidFill>
                    <a:schemeClr val="tx2"/>
                  </a:solidFill>
                  <a:latin typeface="+mj-lt"/>
                  <a:hlinkClick r:id="rId5"/>
                </a:rPr>
                <a:t>joseluis.lopez@cienciasambientales.org.es</a:t>
              </a:r>
              <a:endParaRPr lang="es-ES" sz="2000" b="1" dirty="0" smtClean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s-ES" sz="2000" b="1" dirty="0" smtClean="0">
                  <a:solidFill>
                    <a:schemeClr val="tx2"/>
                  </a:solidFill>
                  <a:latin typeface="+mj-lt"/>
                </a:rPr>
                <a:t>@</a:t>
              </a:r>
              <a:r>
                <a:rPr lang="es-ES" sz="2000" b="1" dirty="0" err="1" smtClean="0">
                  <a:solidFill>
                    <a:schemeClr val="tx2"/>
                  </a:solidFill>
                  <a:latin typeface="+mj-lt"/>
                </a:rPr>
                <a:t>ACAmbientales</a:t>
              </a:r>
              <a:endParaRPr lang="es-ES" sz="2000" b="1" dirty="0" smtClean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s-ES" sz="2000" b="1" dirty="0" smtClean="0">
                  <a:solidFill>
                    <a:schemeClr val="tx2"/>
                  </a:solidFill>
                  <a:latin typeface="+mj-lt"/>
                </a:rPr>
                <a:t>@_</a:t>
              </a:r>
              <a:r>
                <a:rPr lang="es-ES" sz="2000" b="1" dirty="0" err="1" smtClean="0">
                  <a:solidFill>
                    <a:schemeClr val="tx2"/>
                  </a:solidFill>
                  <a:latin typeface="+mj-lt"/>
                </a:rPr>
                <a:t>iUrbana</a:t>
              </a:r>
              <a:endParaRPr lang="es-ES" sz="2000" b="1" dirty="0" smtClean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s-ES" sz="2000" b="1" dirty="0" smtClean="0">
                  <a:solidFill>
                    <a:schemeClr val="tx2"/>
                  </a:solidFill>
                  <a:latin typeface="+mj-lt"/>
                </a:rPr>
                <a:t>@</a:t>
              </a:r>
              <a:r>
                <a:rPr lang="es-ES" sz="2000" b="1" dirty="0" err="1" smtClean="0">
                  <a:solidFill>
                    <a:schemeClr val="tx2"/>
                  </a:solidFill>
                  <a:latin typeface="+mj-lt"/>
                </a:rPr>
                <a:t>Virigoyen</a:t>
              </a:r>
              <a:endParaRPr lang="es-ES" sz="2000" b="1" dirty="0" smtClean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26432" y="1673232"/>
            <a:ext cx="3707904" cy="4392488"/>
          </a:xfrm>
        </p:spPr>
        <p:txBody>
          <a:bodyPr/>
          <a:lstStyle/>
          <a:p>
            <a:pPr marL="0" indent="0" algn="ctr" eaLnBrk="1" hangingPunct="1">
              <a:buClr>
                <a:schemeClr val="accent6">
                  <a:lumMod val="75000"/>
                </a:schemeClr>
              </a:buClr>
              <a:buNone/>
            </a:pPr>
            <a:r>
              <a:rPr lang="es-ES" sz="1800" dirty="0" smtClean="0"/>
              <a:t> </a:t>
            </a:r>
            <a:r>
              <a:rPr lang="es-ES_tradnl" sz="2000" dirty="0" smtClean="0"/>
              <a:t>Un </a:t>
            </a:r>
            <a:r>
              <a:rPr lang="es-ES_tradnl" sz="2000" b="1" dirty="0" smtClean="0">
                <a:solidFill>
                  <a:schemeClr val="accent1"/>
                </a:solidFill>
              </a:rPr>
              <a:t>hogar</a:t>
            </a:r>
            <a:r>
              <a:rPr lang="es-ES_tradnl" sz="2000" dirty="0" smtClean="0">
                <a:solidFill>
                  <a:srgbClr val="008000"/>
                </a:solidFill>
              </a:rPr>
              <a:t> </a:t>
            </a:r>
            <a:r>
              <a:rPr lang="es-ES_tradnl" sz="2000" dirty="0" smtClean="0"/>
              <a:t>está en </a:t>
            </a:r>
            <a:r>
              <a:rPr lang="es-ES_tradnl" sz="2000" b="1" dirty="0" smtClean="0">
                <a:solidFill>
                  <a:schemeClr val="accent1"/>
                </a:solidFill>
              </a:rPr>
              <a:t>pobreza energética</a:t>
            </a:r>
            <a:r>
              <a:rPr lang="es-ES_tradnl" sz="2000" b="1" dirty="0" smtClean="0">
                <a:solidFill>
                  <a:srgbClr val="008000"/>
                </a:solidFill>
              </a:rPr>
              <a:t> </a:t>
            </a:r>
            <a:r>
              <a:rPr lang="es-ES_tradnl" sz="1800" dirty="0" smtClean="0"/>
              <a:t>(ACA, 2012)</a:t>
            </a:r>
            <a:r>
              <a:rPr lang="es-ES_tradnl" sz="2000" dirty="0" smtClean="0">
                <a:solidFill>
                  <a:srgbClr val="008000"/>
                </a:solidFill>
              </a:rPr>
              <a:t> </a:t>
            </a:r>
            <a:r>
              <a:rPr lang="es-ES_tradnl" sz="2000" dirty="0" smtClean="0"/>
              <a:t>si: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s-ES_tradnl" sz="1800" dirty="0" smtClean="0"/>
              <a:t>es </a:t>
            </a:r>
            <a:r>
              <a:rPr lang="es-ES_tradnl" sz="1800" b="1" dirty="0" smtClean="0"/>
              <a:t>incapaz de pagar una cantidad de energía suficiente </a:t>
            </a:r>
            <a:r>
              <a:rPr lang="es-ES_tradnl" sz="1800" dirty="0" smtClean="0"/>
              <a:t>para  </a:t>
            </a:r>
            <a:r>
              <a:rPr lang="es-ES_tradnl" sz="1800" b="1" dirty="0" smtClean="0">
                <a:solidFill>
                  <a:srgbClr val="0070C0"/>
                </a:solidFill>
              </a:rPr>
              <a:t>satisfacer sus necesidades domésticas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s-ES_tradnl" sz="1800" b="1" dirty="0" smtClean="0"/>
              <a:t>y/o</a:t>
            </a:r>
            <a:r>
              <a:rPr lang="es-ES_tradnl" sz="1800" dirty="0" smtClean="0"/>
              <a:t> se ve obligado a destinar una</a:t>
            </a:r>
            <a:r>
              <a:rPr lang="es-ES_tradnl" sz="1800" b="1" dirty="0" smtClean="0"/>
              <a:t> </a:t>
            </a:r>
            <a:r>
              <a:rPr lang="es-ES_tradnl" sz="1800" b="1" dirty="0" smtClean="0">
                <a:solidFill>
                  <a:srgbClr val="0070C0"/>
                </a:solidFill>
              </a:rPr>
              <a:t>parte excesiva de sus ingresos a pagar la factura energética</a:t>
            </a:r>
            <a:r>
              <a:rPr lang="es-ES_tradnl" sz="1800" b="1" dirty="0" smtClean="0"/>
              <a:t> </a:t>
            </a:r>
            <a:r>
              <a:rPr lang="es-ES_tradnl" sz="1800" dirty="0" smtClean="0"/>
              <a:t>de su vivienda</a:t>
            </a:r>
            <a:endParaRPr lang="es-ES" sz="1800" dirty="0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47864" y="1844824"/>
            <a:ext cx="5524458" cy="4104456"/>
            <a:chOff x="3605" y="6365"/>
            <a:chExt cx="7262" cy="5998"/>
          </a:xfrm>
        </p:grpSpPr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5480" y="9792"/>
              <a:ext cx="1959" cy="195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ondonMM" pitchFamily="2" charset="0"/>
                  <a:ea typeface="Times New Roman" pitchFamily="18" charset="0"/>
                  <a:cs typeface="Arial" pitchFamily="34" charset="0"/>
                </a:rPr>
                <a:t>Precios de la energía</a:t>
              </a:r>
              <a:endPara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ndonMM" pitchFamily="2" charset="0"/>
                <a:cs typeface="Arial" pitchFamily="34" charset="0"/>
              </a:endParaRPr>
            </a:p>
          </p:txBody>
        </p:sp>
        <p:sp>
          <p:nvSpPr>
            <p:cNvPr id="40966" name="Oval 6"/>
            <p:cNvSpPr>
              <a:spLocks noChangeArrowheads="1"/>
            </p:cNvSpPr>
            <p:nvPr/>
          </p:nvSpPr>
          <p:spPr bwMode="auto">
            <a:xfrm>
              <a:off x="7250" y="9915"/>
              <a:ext cx="1875" cy="1831"/>
            </a:xfrm>
            <a:prstGeom prst="ellipse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ondonMM" pitchFamily="2" charset="0"/>
                  <a:ea typeface="Times New Roman" pitchFamily="18" charset="0"/>
                  <a:cs typeface="Arial" pitchFamily="34" charset="0"/>
                </a:rPr>
                <a:t>Calidad de la vivienda</a:t>
              </a:r>
              <a:endPara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ndonMM" pitchFamily="2" charset="0"/>
                <a:cs typeface="Arial" pitchFamily="34" charset="0"/>
              </a:endParaRPr>
            </a:p>
          </p:txBody>
        </p:sp>
        <p:sp>
          <p:nvSpPr>
            <p:cNvPr id="40965" name="Oval 5"/>
            <p:cNvSpPr>
              <a:spLocks noChangeArrowheads="1"/>
            </p:cNvSpPr>
            <p:nvPr/>
          </p:nvSpPr>
          <p:spPr bwMode="auto">
            <a:xfrm>
              <a:off x="6417" y="8446"/>
              <a:ext cx="1876" cy="1867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ondonMM" pitchFamily="2" charset="0"/>
                  <a:ea typeface="Times New Roman" pitchFamily="18" charset="0"/>
                  <a:cs typeface="Arial" pitchFamily="34" charset="0"/>
                </a:rPr>
                <a:t>Renta familiar</a:t>
              </a:r>
              <a:endPara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ndonMM" pitchFamily="2" charset="0"/>
                <a:cs typeface="Arial" pitchFamily="34" charset="0"/>
              </a:endParaRPr>
            </a:p>
          </p:txBody>
        </p:sp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5896" y="6365"/>
              <a:ext cx="3125" cy="2256"/>
            </a:xfrm>
            <a:prstGeom prst="downArrow">
              <a:avLst>
                <a:gd name="adj1" fmla="val 50000"/>
                <a:gd name="adj2" fmla="val 268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ondonMM" pitchFamily="2" charset="0"/>
                  <a:ea typeface="Times New Roman" pitchFamily="18" charset="0"/>
                </a:rPr>
                <a:t>Transferencias de renta</a:t>
              </a:r>
              <a:endPara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ndonMM" pitchFamily="2" charset="0"/>
              </a:endParaRPr>
            </a:p>
          </p:txBody>
        </p:sp>
        <p:sp>
          <p:nvSpPr>
            <p:cNvPr id="40963" name="AutoShape 3"/>
            <p:cNvSpPr>
              <a:spLocks noChangeArrowheads="1"/>
            </p:cNvSpPr>
            <p:nvPr/>
          </p:nvSpPr>
          <p:spPr bwMode="auto">
            <a:xfrm>
              <a:off x="3605" y="9303"/>
              <a:ext cx="2058" cy="2816"/>
            </a:xfrm>
            <a:prstGeom prst="rightArrow">
              <a:avLst>
                <a:gd name="adj1" fmla="val 50000"/>
                <a:gd name="adj2" fmla="val 3864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ndonMM" pitchFamily="2" charset="0"/>
                <a:ea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ondonMM" pitchFamily="2" charset="0"/>
                  <a:ea typeface="Times New Roman" pitchFamily="18" charset="0"/>
                </a:rPr>
                <a:t>Tarifas sociales</a:t>
              </a:r>
              <a:endPara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ndonMM" pitchFamily="2" charset="0"/>
              </a:endParaRPr>
            </a:p>
          </p:txBody>
        </p:sp>
        <p:sp>
          <p:nvSpPr>
            <p:cNvPr id="40962" name="AutoShape 2"/>
            <p:cNvSpPr>
              <a:spLocks noChangeArrowheads="1"/>
            </p:cNvSpPr>
            <p:nvPr/>
          </p:nvSpPr>
          <p:spPr bwMode="auto">
            <a:xfrm>
              <a:off x="9021" y="9547"/>
              <a:ext cx="1846" cy="2816"/>
            </a:xfrm>
            <a:prstGeom prst="leftArrow">
              <a:avLst>
                <a:gd name="adj1" fmla="val 50000"/>
                <a:gd name="adj2" fmla="val 38669"/>
              </a:avLst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ondonMM" pitchFamily="2" charset="0"/>
                  <a:ea typeface="Times New Roman" pitchFamily="18" charset="0"/>
                </a:rPr>
                <a:t>Eficiencia   energética </a:t>
              </a:r>
              <a:endPara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ndonMM" pitchFamily="2" charset="0"/>
              </a:endParaRPr>
            </a:p>
          </p:txBody>
        </p:sp>
      </p:grpSp>
      <p:grpSp>
        <p:nvGrpSpPr>
          <p:cNvPr id="4" name="29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31" name="30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0" y="365630"/>
              <a:ext cx="91440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3600" dirty="0" smtClean="0"/>
                <a:t>¿</a:t>
              </a:r>
              <a:r>
                <a:rPr lang="es-ES" sz="3600" b="1" dirty="0" smtClean="0"/>
                <a:t>Qué es </a:t>
              </a:r>
              <a:r>
                <a:rPr lang="es-ES" sz="3600" dirty="0" smtClean="0"/>
                <a:t>la pobreza energética?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739644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Proyecto REPEX</a:t>
            </a:r>
            <a:endParaRPr lang="es-ES" dirty="0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2" name="13 Grupo"/>
          <p:cNvGrpSpPr/>
          <p:nvPr/>
        </p:nvGrpSpPr>
        <p:grpSpPr>
          <a:xfrm>
            <a:off x="0" y="5850000"/>
            <a:ext cx="9144000" cy="1008000"/>
            <a:chOff x="0" y="5850000"/>
            <a:chExt cx="9144000" cy="1008000"/>
          </a:xfrm>
        </p:grpSpPr>
        <p:sp>
          <p:nvSpPr>
            <p:cNvPr id="15" name="14 CuadroTexto"/>
            <p:cNvSpPr txBox="1"/>
            <p:nvPr/>
          </p:nvSpPr>
          <p:spPr>
            <a:xfrm>
              <a:off x="0" y="5850000"/>
              <a:ext cx="9144000" cy="10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ES" dirty="0" smtClean="0">
                <a:solidFill>
                  <a:schemeClr val="bg1"/>
                </a:solidFill>
              </a:endParaRPr>
            </a:p>
            <a:p>
              <a:endParaRPr lang="es-ES" dirty="0" smtClean="0">
                <a:solidFill>
                  <a:schemeClr val="bg1"/>
                </a:solidFill>
              </a:endParaRPr>
            </a:p>
            <a:p>
              <a:endParaRPr lang="es-ES" dirty="0" smtClean="0">
                <a:solidFill>
                  <a:schemeClr val="bg1"/>
                </a:solidFill>
              </a:endParaRPr>
            </a:p>
            <a:p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Box 198"/>
            <p:cNvSpPr txBox="1">
              <a:spLocks noChangeArrowheads="1"/>
            </p:cNvSpPr>
            <p:nvPr/>
          </p:nvSpPr>
          <p:spPr bwMode="auto">
            <a:xfrm>
              <a:off x="6948264" y="5877272"/>
              <a:ext cx="1584176" cy="36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r"/>
              <a:r>
                <a:rPr lang="es-ES" sz="1050" b="1" dirty="0">
                  <a:latin typeface="+mj-lt"/>
                  <a:cs typeface="Times New Roman" pitchFamily="18" charset="0"/>
                </a:rPr>
                <a:t> </a:t>
              </a:r>
              <a:r>
                <a:rPr lang="es-ES" sz="1050" dirty="0" smtClean="0">
                  <a:latin typeface="+mj-lt"/>
                </a:rPr>
                <a:t>Con la colaboración de</a:t>
              </a:r>
              <a:endParaRPr lang="es-ES" sz="1050" dirty="0">
                <a:latin typeface="+mj-lt"/>
              </a:endParaRPr>
            </a:p>
            <a:p>
              <a:pPr>
                <a:lnSpc>
                  <a:spcPct val="150000"/>
                </a:lnSpc>
              </a:pPr>
              <a:endParaRPr lang="es-ES" sz="1200" dirty="0">
                <a:latin typeface="+mj-lt"/>
                <a:cs typeface="Times New Roman" pitchFamily="18" charset="0"/>
              </a:endParaRPr>
            </a:p>
            <a:p>
              <a:r>
                <a:rPr lang="es-ES" sz="1200" dirty="0">
                  <a:latin typeface="+mj-lt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115616" y="5877272"/>
              <a:ext cx="615760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Acción gratuita cofinanciada por el FSE</a:t>
              </a:r>
              <a:endParaRPr lang="es-ES" sz="1200" dirty="0"/>
            </a:p>
          </p:txBody>
        </p:sp>
        <p:grpSp>
          <p:nvGrpSpPr>
            <p:cNvPr id="3" name="53 Grupo"/>
            <p:cNvGrpSpPr/>
            <p:nvPr/>
          </p:nvGrpSpPr>
          <p:grpSpPr>
            <a:xfrm>
              <a:off x="611560" y="6237312"/>
              <a:ext cx="7848364" cy="504056"/>
              <a:chOff x="576064" y="6165304"/>
              <a:chExt cx="7848364" cy="504056"/>
            </a:xfrm>
          </p:grpSpPr>
          <p:pic>
            <p:nvPicPr>
              <p:cNvPr id="21" name="Picture 23" descr="AgriculturaAlimentaciónYMedioAmbient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6064" y="6165304"/>
                <a:ext cx="2064229" cy="504056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F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99792" y="6165304"/>
                <a:ext cx="738501" cy="504056"/>
              </a:xfrm>
              <a:prstGeom prst="rect">
                <a:avLst/>
              </a:prstGeom>
              <a:noFill/>
            </p:spPr>
          </p:pic>
          <p:pic>
            <p:nvPicPr>
              <p:cNvPr id="24" name="Picture 21" descr="Programa empleaverd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6165304"/>
                <a:ext cx="943489" cy="504056"/>
              </a:xfrm>
              <a:prstGeom prst="rect">
                <a:avLst/>
              </a:prstGeom>
              <a:noFill/>
            </p:spPr>
          </p:pic>
          <p:pic>
            <p:nvPicPr>
              <p:cNvPr id="25" name="Picture 20" descr="FS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99992" y="6165304"/>
                <a:ext cx="1524769" cy="504056"/>
              </a:xfrm>
              <a:prstGeom prst="rect">
                <a:avLst/>
              </a:prstGeom>
              <a:noFill/>
            </p:spPr>
          </p:pic>
          <p:pic>
            <p:nvPicPr>
              <p:cNvPr id="26" name="Picture 19" descr="logo AC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84168" y="6165304"/>
                <a:ext cx="1008112" cy="504056"/>
              </a:xfrm>
              <a:prstGeom prst="rect">
                <a:avLst/>
              </a:prstGeom>
              <a:noFill/>
            </p:spPr>
          </p:pic>
          <p:pic>
            <p:nvPicPr>
              <p:cNvPr id="27" name="Picture 18" descr="rgerCFqaEUcJCYpAsZJ8u6R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64288" y="6165304"/>
                <a:ext cx="1260140" cy="50405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30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32" name="31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0" y="188640"/>
              <a:ext cx="9144000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3200" dirty="0" smtClean="0">
                  <a:latin typeface="+mn-lt"/>
                </a:rPr>
                <a:t>¿Por qué estudiar la </a:t>
              </a:r>
              <a:r>
                <a:rPr lang="es-ES" sz="3200" b="1" dirty="0" smtClean="0">
                  <a:latin typeface="+mn-lt"/>
                </a:rPr>
                <a:t>pobreza energética</a:t>
              </a:r>
              <a:r>
                <a:rPr lang="es-ES" sz="3200" dirty="0" smtClean="0">
                  <a:latin typeface="+mn-lt"/>
                </a:rPr>
                <a:t>?</a:t>
              </a:r>
            </a:p>
            <a:p>
              <a:pPr marL="0" lvl="1" algn="ctr"/>
              <a:r>
                <a:rPr lang="es-ES" sz="3200" dirty="0" smtClean="0">
                  <a:latin typeface="+mn-lt"/>
                </a:rPr>
                <a:t>Estudios 2012-2014</a:t>
              </a: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161971" y="1864640"/>
            <a:ext cx="22497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dirty="0" smtClean="0"/>
              <a:t>Una </a:t>
            </a:r>
            <a:r>
              <a:rPr lang="es-ES" b="1" dirty="0" smtClean="0">
                <a:solidFill>
                  <a:schemeClr val="accent1"/>
                </a:solidFill>
              </a:rPr>
              <a:t>problemática prácticamente invisible</a:t>
            </a:r>
          </a:p>
          <a:p>
            <a:pPr eaLnBrk="1" hangingPunct="1"/>
            <a:endParaRPr lang="es-ES" b="1" dirty="0" smtClean="0">
              <a:solidFill>
                <a:schemeClr val="accent1"/>
              </a:solidFill>
            </a:endParaRPr>
          </a:p>
          <a:p>
            <a:pPr lvl="1" indent="-282575" eaLnBrk="1" hangingPunct="1">
              <a:buClr>
                <a:schemeClr val="bg1">
                  <a:lumMod val="65000"/>
                </a:schemeClr>
              </a:buClr>
              <a:buFont typeface="Wingdings" pitchFamily="2" charset="2"/>
              <a:buChar char="Ø"/>
            </a:pPr>
            <a:r>
              <a:rPr lang="es-ES" dirty="0" smtClean="0"/>
              <a:t>eminentemente </a:t>
            </a:r>
            <a:r>
              <a:rPr lang="es-ES" b="1" dirty="0" smtClean="0"/>
              <a:t>doméstica </a:t>
            </a:r>
            <a:r>
              <a:rPr lang="es-ES" dirty="0" smtClean="0"/>
              <a:t>y</a:t>
            </a:r>
            <a:r>
              <a:rPr lang="es-ES" b="1" dirty="0" smtClean="0"/>
              <a:t> </a:t>
            </a:r>
            <a:r>
              <a:rPr lang="es-ES" dirty="0" smtClean="0"/>
              <a:t>espacialmente </a:t>
            </a:r>
            <a:r>
              <a:rPr lang="es-ES" b="1" dirty="0" smtClean="0"/>
              <a:t>difusa </a:t>
            </a:r>
          </a:p>
          <a:p>
            <a:pPr lvl="1" indent="-282575" eaLnBrk="1" hangingPunct="1">
              <a:buClr>
                <a:schemeClr val="bg1">
                  <a:lumMod val="65000"/>
                </a:schemeClr>
              </a:buClr>
              <a:buFont typeface="Wingdings" pitchFamily="2" charset="2"/>
              <a:buChar char="Ø"/>
            </a:pPr>
            <a:r>
              <a:rPr lang="es-ES" dirty="0" smtClean="0"/>
              <a:t>oculta bajo otras formas de pobreza </a:t>
            </a:r>
          </a:p>
          <a:p>
            <a:pPr lvl="1" indent="-282575" eaLnBrk="1" hangingPunct="1">
              <a:buClr>
                <a:schemeClr val="bg1">
                  <a:lumMod val="65000"/>
                </a:schemeClr>
              </a:buClr>
            </a:pPr>
            <a:r>
              <a:rPr lang="es-ES" dirty="0" smtClean="0"/>
              <a:t>y exclusión social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/>
          <a:srcRect l="18375" t="20160" r="50126" b="9281"/>
          <a:stretch>
            <a:fillRect/>
          </a:stretch>
        </p:blipFill>
        <p:spPr bwMode="auto">
          <a:xfrm>
            <a:off x="2915816" y="1605040"/>
            <a:ext cx="2805948" cy="392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1551252"/>
            <a:ext cx="2810500" cy="403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2" name="29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31" name="30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0" y="116632"/>
              <a:ext cx="9144000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3600" dirty="0" smtClean="0">
                  <a:latin typeface="+mn-lt"/>
                </a:rPr>
                <a:t>Pobreza energética en España</a:t>
              </a:r>
            </a:p>
            <a:p>
              <a:pPr marL="0" lvl="1" algn="ctr"/>
              <a:r>
                <a:rPr lang="es-ES" sz="3600" dirty="0" smtClean="0">
                  <a:latin typeface="+mn-lt"/>
                </a:rPr>
                <a:t>Una realidad reconocida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564580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687" t="11610" r="39485" b="6688"/>
          <a:stretch/>
        </p:blipFill>
        <p:spPr>
          <a:xfrm>
            <a:off x="107504" y="1505093"/>
            <a:ext cx="5832649" cy="59766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0668" t="7673" r="40038" b="15547"/>
          <a:stretch/>
        </p:blipFill>
        <p:spPr>
          <a:xfrm>
            <a:off x="861691" y="1801075"/>
            <a:ext cx="5112568" cy="56166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0477" t="10686" r="22605" b="30110"/>
          <a:stretch/>
        </p:blipFill>
        <p:spPr>
          <a:xfrm>
            <a:off x="2699792" y="1640708"/>
            <a:ext cx="7405675" cy="43309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795794"/>
            <a:ext cx="5664271" cy="48676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67" y="2242369"/>
            <a:ext cx="4454835" cy="407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0" y="5850000"/>
            <a:ext cx="9144000" cy="10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2" name="29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31" name="30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0" y="393038"/>
              <a:ext cx="91440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3600" dirty="0" smtClean="0">
                  <a:latin typeface="+mn-lt"/>
                </a:rPr>
                <a:t>Objetivos de estudio 2016</a:t>
              </a:r>
            </a:p>
          </p:txBody>
        </p:sp>
      </p:grpSp>
      <p:sp>
        <p:nvSpPr>
          <p:cNvPr id="16" name="6 Marcador de contenido"/>
          <p:cNvSpPr>
            <a:spLocks noGrp="1"/>
          </p:cNvSpPr>
          <p:nvPr>
            <p:ph idx="1"/>
          </p:nvPr>
        </p:nvSpPr>
        <p:spPr>
          <a:xfrm>
            <a:off x="3297406" y="1484784"/>
            <a:ext cx="5846594" cy="4248472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000" dirty="0" smtClean="0"/>
              <a:t>Analizar </a:t>
            </a:r>
            <a:r>
              <a:rPr lang="es-ES" sz="2000" dirty="0"/>
              <a:t>la evolución de la pobreza energética en España actualizando resultados de los informes 2012 y 2014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000" dirty="0"/>
              <a:t>Incorporar nuevos indicadores: LIHC y enfoque MIS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000" dirty="0"/>
              <a:t>Presentar resultados desagregados por criterios territoriales, características socioeconómicas y de vivienda y niveles de renta 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000" dirty="0"/>
              <a:t>Presentar resultados actualizados de la mortalidad potencialmente asociada a la pobreza energética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000" dirty="0"/>
              <a:t>Presentar un análisis de los elementos de debate relevantes para actores implicados y sociedad 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s-ES" sz="2000" dirty="0"/>
              <a:t>Ofrecer recomendaciones y </a:t>
            </a:r>
            <a:r>
              <a:rPr lang="es-ES" sz="2000" dirty="0" smtClean="0"/>
              <a:t>orientaciones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117"/>
            <a:ext cx="3117894" cy="333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2" name="29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31" name="30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0" y="116632"/>
              <a:ext cx="9144000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3600" dirty="0" smtClean="0">
                  <a:latin typeface="+mn-lt"/>
                </a:rPr>
                <a:t>Evolución de factores coyunturales: </a:t>
              </a:r>
            </a:p>
            <a:p>
              <a:pPr marL="0" lvl="1" algn="ctr"/>
              <a:r>
                <a:rPr lang="es-ES" sz="3600" b="1" dirty="0" smtClean="0">
                  <a:latin typeface="+mn-lt"/>
                </a:rPr>
                <a:t>Variables macroeconómicas clave</a:t>
              </a:r>
              <a:endParaRPr lang="es-ES" sz="3600" dirty="0" smtClean="0">
                <a:latin typeface="+mn-lt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564580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7" y="1916832"/>
            <a:ext cx="792088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redondeado 16"/>
          <p:cNvSpPr/>
          <p:nvPr/>
        </p:nvSpPr>
        <p:spPr>
          <a:xfrm>
            <a:off x="6156176" y="2996953"/>
            <a:ext cx="1440160" cy="209540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 smtClean="0">
              <a:solidFill>
                <a:schemeClr val="tx1"/>
              </a:solidFill>
            </a:endParaRPr>
          </a:p>
          <a:p>
            <a:pPr algn="r"/>
            <a:r>
              <a:rPr lang="es-ES" b="1" dirty="0" smtClean="0">
                <a:solidFill>
                  <a:schemeClr val="tx1"/>
                </a:solidFill>
              </a:rPr>
              <a:t>2013-2014</a:t>
            </a:r>
          </a:p>
          <a:p>
            <a:pPr algn="r"/>
            <a:endParaRPr lang="es-ES" sz="2000" dirty="0">
              <a:solidFill>
                <a:schemeClr val="tx1"/>
              </a:solidFill>
            </a:endParaRPr>
          </a:p>
          <a:p>
            <a:pPr algn="r"/>
            <a:endParaRPr lang="es-ES" sz="2000" dirty="0" smtClean="0">
              <a:solidFill>
                <a:schemeClr val="tx1"/>
              </a:solidFill>
            </a:endParaRPr>
          </a:p>
          <a:p>
            <a:pPr algn="r"/>
            <a:endParaRPr lang="es-ES" sz="2000" dirty="0">
              <a:solidFill>
                <a:schemeClr val="tx1"/>
              </a:solidFill>
            </a:endParaRPr>
          </a:p>
          <a:p>
            <a:pPr algn="r"/>
            <a:endParaRPr lang="es-ES" sz="2000" dirty="0" smtClean="0">
              <a:solidFill>
                <a:schemeClr val="tx1"/>
              </a:solidFill>
            </a:endParaRPr>
          </a:p>
          <a:p>
            <a:pPr algn="r"/>
            <a:endParaRPr lang="es-ES" sz="2000" dirty="0">
              <a:solidFill>
                <a:schemeClr val="tx1"/>
              </a:solidFill>
            </a:endParaRPr>
          </a:p>
          <a:p>
            <a:pPr algn="r"/>
            <a:endParaRPr lang="es-ES" sz="2000" dirty="0">
              <a:solidFill>
                <a:schemeClr val="tx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449047" y="5235324"/>
            <a:ext cx="2909878" cy="821685"/>
            <a:chOff x="5449047" y="5235324"/>
            <a:chExt cx="2909878" cy="821685"/>
          </a:xfrm>
        </p:grpSpPr>
        <p:cxnSp>
          <p:nvCxnSpPr>
            <p:cNvPr id="19" name="Conector recto de flecha 18"/>
            <p:cNvCxnSpPr/>
            <p:nvPr/>
          </p:nvCxnSpPr>
          <p:spPr>
            <a:xfrm>
              <a:off x="6300192" y="5462458"/>
              <a:ext cx="1296144" cy="27079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23 Rectángulo"/>
            <p:cNvSpPr/>
            <p:nvPr/>
          </p:nvSpPr>
          <p:spPr>
            <a:xfrm rot="599406">
              <a:off x="6047752" y="5602742"/>
              <a:ext cx="1657008" cy="454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>
                  <a:solidFill>
                    <a:schemeClr val="tx1"/>
                  </a:solidFill>
                  <a:latin typeface="+mj-lt"/>
                </a:rPr>
                <a:t>Tasa de paro</a:t>
              </a:r>
              <a:endParaRPr lang="es-E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23 Rectángulo"/>
            <p:cNvSpPr/>
            <p:nvPr/>
          </p:nvSpPr>
          <p:spPr>
            <a:xfrm>
              <a:off x="5449047" y="5235324"/>
              <a:ext cx="891408" cy="454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 smtClean="0">
                  <a:solidFill>
                    <a:schemeClr val="tx1"/>
                  </a:solidFill>
                  <a:latin typeface="+mj-lt"/>
                </a:rPr>
                <a:t>26,9%</a:t>
              </a:r>
              <a:endParaRPr lang="es-ES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23 Rectángulo"/>
            <p:cNvSpPr/>
            <p:nvPr/>
          </p:nvSpPr>
          <p:spPr>
            <a:xfrm>
              <a:off x="7467517" y="5524938"/>
              <a:ext cx="891408" cy="454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 smtClean="0">
                  <a:solidFill>
                    <a:schemeClr val="tx1"/>
                  </a:solidFill>
                  <a:latin typeface="+mj-lt"/>
                </a:rPr>
                <a:t>24%</a:t>
              </a:r>
              <a:endParaRPr lang="es-ES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125022" y="2071181"/>
            <a:ext cx="3296658" cy="922648"/>
            <a:chOff x="5125022" y="2071181"/>
            <a:chExt cx="3296658" cy="922648"/>
          </a:xfrm>
        </p:grpSpPr>
        <p:cxnSp>
          <p:nvCxnSpPr>
            <p:cNvPr id="24" name="Conector recto de flecha 23"/>
            <p:cNvCxnSpPr/>
            <p:nvPr/>
          </p:nvCxnSpPr>
          <p:spPr>
            <a:xfrm flipV="1">
              <a:off x="5996975" y="2392652"/>
              <a:ext cx="1298105" cy="2736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3 Rectángulo"/>
            <p:cNvSpPr/>
            <p:nvPr/>
          </p:nvSpPr>
          <p:spPr>
            <a:xfrm rot="20977941">
              <a:off x="5714082" y="2071181"/>
              <a:ext cx="1657008" cy="454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smtClean="0">
                  <a:solidFill>
                    <a:schemeClr val="tx1"/>
                  </a:solidFill>
                  <a:latin typeface="+mj-lt"/>
                </a:rPr>
                <a:t>Ocupados</a:t>
              </a:r>
              <a:endParaRPr lang="es-E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23 Rectángulo"/>
            <p:cNvSpPr/>
            <p:nvPr/>
          </p:nvSpPr>
          <p:spPr>
            <a:xfrm>
              <a:off x="5125022" y="2539562"/>
              <a:ext cx="891408" cy="454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 smtClean="0">
                  <a:solidFill>
                    <a:schemeClr val="tx1"/>
                  </a:solidFill>
                  <a:latin typeface="+mj-lt"/>
                </a:rPr>
                <a:t>17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+mj-lt"/>
                </a:rPr>
                <a:t>mill</a:t>
              </a:r>
              <a:endParaRPr lang="es-ES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23 Rectángulo"/>
            <p:cNvSpPr/>
            <p:nvPr/>
          </p:nvSpPr>
          <p:spPr>
            <a:xfrm>
              <a:off x="7237535" y="2123435"/>
              <a:ext cx="1184145" cy="454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 smtClean="0">
                  <a:solidFill>
                    <a:schemeClr val="tx1"/>
                  </a:solidFill>
                  <a:latin typeface="+mj-lt"/>
                </a:rPr>
                <a:t>17,6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+mj-lt"/>
                </a:rPr>
                <a:t>mill</a:t>
              </a:r>
              <a:endParaRPr lang="es-ES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2" name="29 Grupo"/>
          <p:cNvGrpSpPr/>
          <p:nvPr/>
        </p:nvGrpSpPr>
        <p:grpSpPr>
          <a:xfrm>
            <a:off x="0" y="0"/>
            <a:ext cx="9144000" cy="1477328"/>
            <a:chOff x="0" y="0"/>
            <a:chExt cx="9144000" cy="1477328"/>
          </a:xfrm>
        </p:grpSpPr>
        <p:sp>
          <p:nvSpPr>
            <p:cNvPr id="31" name="30 CuadroTexto"/>
            <p:cNvSpPr txBox="1"/>
            <p:nvPr/>
          </p:nvSpPr>
          <p:spPr>
            <a:xfrm>
              <a:off x="0" y="0"/>
              <a:ext cx="9144000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0" y="116632"/>
              <a:ext cx="9144000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3600" dirty="0" smtClean="0">
                  <a:latin typeface="+mn-lt"/>
                </a:rPr>
                <a:t>Evolución de factores coyunturales: </a:t>
              </a:r>
            </a:p>
            <a:p>
              <a:pPr marL="0" lvl="1" algn="ctr"/>
              <a:r>
                <a:rPr lang="es-ES" sz="3600" b="1" dirty="0" smtClean="0">
                  <a:latin typeface="+mn-lt"/>
                </a:rPr>
                <a:t>Precios de la energía</a:t>
              </a:r>
              <a:endParaRPr lang="es-ES" sz="3600" dirty="0" smtClean="0">
                <a:latin typeface="+mn-lt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03" y="5564580"/>
            <a:ext cx="1824597" cy="12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95536" y="1412305"/>
            <a:ext cx="8229600" cy="4525963"/>
          </a:xfrm>
          <a:noFill/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Precios del </a:t>
            </a:r>
            <a:r>
              <a:rPr lang="es-ES" sz="3000" b="1" dirty="0" smtClean="0"/>
              <a:t>gas natural</a:t>
            </a:r>
          </a:p>
          <a:p>
            <a:pPr lvl="1">
              <a:buClr>
                <a:srgbClr val="0070C0"/>
              </a:buClr>
            </a:pPr>
            <a:r>
              <a:rPr lang="es-ES" sz="2400" dirty="0" smtClean="0"/>
              <a:t>De </a:t>
            </a:r>
            <a:r>
              <a:rPr lang="es-ES" sz="2400" dirty="0"/>
              <a:t>5,8 (2008 S1) a 9,6 (2014 S2) c€/</a:t>
            </a:r>
            <a:r>
              <a:rPr lang="es-ES" sz="2400" dirty="0" err="1"/>
              <a:t>kWh</a:t>
            </a:r>
            <a:r>
              <a:rPr lang="es-ES" sz="2400" dirty="0"/>
              <a:t>: </a:t>
            </a:r>
            <a:r>
              <a:rPr lang="es-ES" sz="2400" b="1" dirty="0"/>
              <a:t>+67%</a:t>
            </a:r>
          </a:p>
          <a:p>
            <a:pPr lvl="1">
              <a:buClr>
                <a:srgbClr val="0070C0"/>
              </a:buClr>
            </a:pPr>
            <a:r>
              <a:rPr lang="es-ES" sz="2400" u="sng" dirty="0"/>
              <a:t>3º país de la UE </a:t>
            </a:r>
            <a:r>
              <a:rPr lang="es-ES" sz="2400" dirty="0"/>
              <a:t>donde más </a:t>
            </a:r>
            <a:r>
              <a:rPr lang="es-ES" sz="2400" dirty="0" smtClean="0"/>
              <a:t>aumentó </a:t>
            </a:r>
            <a:r>
              <a:rPr lang="es-ES" sz="2400" dirty="0"/>
              <a:t>el precio en PPS/</a:t>
            </a:r>
            <a:r>
              <a:rPr lang="es-ES" sz="2400" dirty="0" err="1"/>
              <a:t>kWh</a:t>
            </a:r>
            <a:r>
              <a:rPr lang="es-ES" sz="2400" dirty="0"/>
              <a:t> después de Grecia y Portugal</a:t>
            </a:r>
          </a:p>
          <a:p>
            <a:pPr lvl="1">
              <a:buClr>
                <a:srgbClr val="0070C0"/>
              </a:buClr>
            </a:pPr>
            <a:r>
              <a:rPr lang="es-ES" sz="2400" u="sng" dirty="0"/>
              <a:t>3ª gas natural </a:t>
            </a:r>
            <a:r>
              <a:rPr lang="es-ES" sz="2400" dirty="0"/>
              <a:t>más caro </a:t>
            </a:r>
            <a:r>
              <a:rPr lang="es-ES" sz="2400" dirty="0" smtClean="0"/>
              <a:t>UE </a:t>
            </a:r>
            <a:r>
              <a:rPr lang="es-ES" sz="2400" dirty="0"/>
              <a:t>(0,09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PPS/</a:t>
            </a:r>
            <a:r>
              <a:rPr lang="es-ES" sz="2400" dirty="0" err="1" smtClean="0"/>
              <a:t>kWh</a:t>
            </a:r>
            <a:r>
              <a:rPr lang="es-ES" sz="2400" dirty="0" smtClean="0"/>
              <a:t> en 2014)  </a:t>
            </a:r>
            <a:endParaRPr lang="es-ES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ES" sz="3000" dirty="0" smtClean="0"/>
              <a:t>Precios de la </a:t>
            </a:r>
            <a:r>
              <a:rPr lang="es-ES" sz="3000" b="1" dirty="0" smtClean="0"/>
              <a:t>electricidad</a:t>
            </a:r>
          </a:p>
          <a:p>
            <a:pPr lvl="1">
              <a:buClr>
                <a:srgbClr val="0070C0"/>
              </a:buClr>
            </a:pPr>
            <a:r>
              <a:rPr lang="es-ES" sz="2400" dirty="0" smtClean="0"/>
              <a:t>13,7 </a:t>
            </a:r>
            <a:r>
              <a:rPr lang="es-ES" sz="2400" dirty="0"/>
              <a:t>(2008 S1) a 23,7 (2014 S2) c€/</a:t>
            </a:r>
            <a:r>
              <a:rPr lang="es-ES" sz="2400" dirty="0" err="1"/>
              <a:t>kWh</a:t>
            </a:r>
            <a:r>
              <a:rPr lang="es-ES" sz="2400" dirty="0"/>
              <a:t>: </a:t>
            </a:r>
            <a:r>
              <a:rPr lang="es-ES" sz="2400" b="1" dirty="0"/>
              <a:t>+73%</a:t>
            </a:r>
          </a:p>
          <a:p>
            <a:pPr lvl="1">
              <a:buClr>
                <a:srgbClr val="0070C0"/>
              </a:buClr>
            </a:pPr>
            <a:r>
              <a:rPr lang="es-ES" sz="2400" u="sng" dirty="0"/>
              <a:t>2º país de la UE </a:t>
            </a:r>
            <a:r>
              <a:rPr lang="es-ES" sz="2400" dirty="0"/>
              <a:t>donde más </a:t>
            </a:r>
            <a:r>
              <a:rPr lang="es-ES" sz="2400" dirty="0" smtClean="0"/>
              <a:t>aument</a:t>
            </a:r>
            <a:r>
              <a:rPr lang="es-ES" sz="2400" dirty="0"/>
              <a:t>ó</a:t>
            </a:r>
            <a:r>
              <a:rPr lang="es-ES" sz="2400" dirty="0" smtClean="0"/>
              <a:t> </a:t>
            </a:r>
            <a:r>
              <a:rPr lang="es-ES" sz="2400" dirty="0"/>
              <a:t>el precio en PPPS/</a:t>
            </a:r>
            <a:r>
              <a:rPr lang="es-ES" sz="2400" dirty="0" err="1"/>
              <a:t>kWh</a:t>
            </a:r>
            <a:r>
              <a:rPr lang="es-ES" sz="2400" dirty="0"/>
              <a:t> después de Grecia</a:t>
            </a:r>
          </a:p>
          <a:p>
            <a:pPr lvl="1">
              <a:buClr>
                <a:srgbClr val="0070C0"/>
              </a:buClr>
            </a:pPr>
            <a:r>
              <a:rPr lang="es-ES" sz="2400" u="sng" dirty="0"/>
              <a:t>4ª electricidad </a:t>
            </a:r>
            <a:r>
              <a:rPr lang="es-ES" sz="2400" dirty="0"/>
              <a:t>más cara </a:t>
            </a:r>
            <a:r>
              <a:rPr lang="es-ES" sz="2400" dirty="0" smtClean="0"/>
              <a:t>UE </a:t>
            </a:r>
            <a:r>
              <a:rPr lang="es-ES" sz="2400" dirty="0"/>
              <a:t>(0,25 </a:t>
            </a:r>
            <a:r>
              <a:rPr lang="es-ES" sz="2400" dirty="0" smtClean="0"/>
              <a:t>PPS/</a:t>
            </a:r>
            <a:r>
              <a:rPr lang="es-ES" sz="2400" dirty="0" err="1" smtClean="0"/>
              <a:t>kWh</a:t>
            </a:r>
            <a:r>
              <a:rPr lang="es-ES" sz="2400" dirty="0" smtClean="0"/>
              <a:t> en 2014) </a:t>
            </a:r>
            <a:endParaRPr lang="es-ES" sz="2400" dirty="0"/>
          </a:p>
          <a:p>
            <a:pPr marL="457200" lvl="1" indent="0">
              <a:buNone/>
            </a:pPr>
            <a:endParaRPr lang="es-ES" sz="2400" dirty="0"/>
          </a:p>
          <a:p>
            <a:pPr marL="457200" lvl="1" indent="0">
              <a:buNone/>
            </a:pPr>
            <a:r>
              <a:rPr lang="es-ES" sz="1400" b="1" dirty="0" smtClean="0"/>
              <a:t>PPS</a:t>
            </a:r>
            <a:r>
              <a:rPr lang="es-ES" sz="1400" dirty="0" smtClean="0"/>
              <a:t> (</a:t>
            </a:r>
            <a:r>
              <a:rPr lang="es-ES" sz="1400" dirty="0" err="1" smtClean="0"/>
              <a:t>Purchasing</a:t>
            </a:r>
            <a:r>
              <a:rPr lang="es-ES" sz="1400" dirty="0" smtClean="0"/>
              <a:t> </a:t>
            </a:r>
            <a:r>
              <a:rPr lang="es-ES" sz="1400" dirty="0" err="1" smtClean="0"/>
              <a:t>Power</a:t>
            </a:r>
            <a:r>
              <a:rPr lang="es-ES" sz="1400" dirty="0" smtClean="0"/>
              <a:t> </a:t>
            </a:r>
            <a:r>
              <a:rPr lang="es-ES" sz="1400" dirty="0" err="1" smtClean="0"/>
              <a:t>Standards</a:t>
            </a:r>
            <a:r>
              <a:rPr lang="es-ES" sz="1400" dirty="0" smtClean="0"/>
              <a:t>) son unidades de paridad de poder adquisitivo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496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8140</TotalTime>
  <Words>1624</Words>
  <Application>Microsoft Office PowerPoint</Application>
  <PresentationFormat>On-screen Show (4:3)</PresentationFormat>
  <Paragraphs>397</Paragraphs>
  <Slides>33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Tirado</dc:creator>
  <cp:lastModifiedBy>erika</cp:lastModifiedBy>
  <cp:revision>473</cp:revision>
  <dcterms:created xsi:type="dcterms:W3CDTF">2012-03-26T08:34:00Z</dcterms:created>
  <dcterms:modified xsi:type="dcterms:W3CDTF">2016-06-20T17:59:43Z</dcterms:modified>
</cp:coreProperties>
</file>